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8" r:id="rId2"/>
    <p:sldId id="268" r:id="rId3"/>
    <p:sldId id="259" r:id="rId4"/>
    <p:sldId id="260" r:id="rId5"/>
    <p:sldId id="261" r:id="rId6"/>
    <p:sldId id="262" r:id="rId7"/>
    <p:sldId id="354" r:id="rId8"/>
    <p:sldId id="263" r:id="rId9"/>
    <p:sldId id="264" r:id="rId10"/>
    <p:sldId id="270" r:id="rId11"/>
    <p:sldId id="265" r:id="rId12"/>
    <p:sldId id="266" r:id="rId13"/>
    <p:sldId id="257" r:id="rId14"/>
    <p:sldId id="311" r:id="rId15"/>
    <p:sldId id="335" r:id="rId16"/>
    <p:sldId id="312" r:id="rId17"/>
    <p:sldId id="355" r:id="rId18"/>
    <p:sldId id="336" r:id="rId19"/>
    <p:sldId id="313" r:id="rId20"/>
    <p:sldId id="348" r:id="rId21"/>
    <p:sldId id="275" r:id="rId22"/>
    <p:sldId id="293" r:id="rId23"/>
    <p:sldId id="358" r:id="rId24"/>
    <p:sldId id="349" r:id="rId25"/>
    <p:sldId id="350" r:id="rId26"/>
    <p:sldId id="352" r:id="rId27"/>
    <p:sldId id="351" r:id="rId28"/>
    <p:sldId id="359" r:id="rId29"/>
    <p:sldId id="277" r:id="rId30"/>
    <p:sldId id="291" r:id="rId31"/>
    <p:sldId id="296" r:id="rId32"/>
    <p:sldId id="297" r:id="rId33"/>
    <p:sldId id="315" r:id="rId34"/>
    <p:sldId id="283" r:id="rId35"/>
    <p:sldId id="316" r:id="rId36"/>
    <p:sldId id="298" r:id="rId37"/>
    <p:sldId id="284" r:id="rId38"/>
    <p:sldId id="287" r:id="rId39"/>
    <p:sldId id="278" r:id="rId40"/>
    <p:sldId id="292" r:id="rId41"/>
    <p:sldId id="285" r:id="rId42"/>
    <p:sldId id="286" r:id="rId43"/>
    <p:sldId id="288" r:id="rId44"/>
    <p:sldId id="279" r:id="rId45"/>
    <p:sldId id="317" r:id="rId46"/>
    <p:sldId id="318" r:id="rId47"/>
    <p:sldId id="319" r:id="rId48"/>
    <p:sldId id="307" r:id="rId49"/>
    <p:sldId id="308" r:id="rId50"/>
    <p:sldId id="320" r:id="rId51"/>
    <p:sldId id="356" r:id="rId52"/>
    <p:sldId id="347" r:id="rId53"/>
    <p:sldId id="309" r:id="rId54"/>
    <p:sldId id="306" r:id="rId55"/>
    <p:sldId id="280" r:id="rId56"/>
    <p:sldId id="342" r:id="rId57"/>
    <p:sldId id="281" r:id="rId58"/>
    <p:sldId id="343" r:id="rId59"/>
    <p:sldId id="344" r:id="rId60"/>
    <p:sldId id="345" r:id="rId61"/>
    <p:sldId id="357" r:id="rId62"/>
    <p:sldId id="290" r:id="rId63"/>
    <p:sldId id="294" r:id="rId64"/>
    <p:sldId id="256" r:id="rId65"/>
    <p:sldId id="302" r:id="rId66"/>
    <p:sldId id="329" r:id="rId67"/>
    <p:sldId id="330" r:id="rId68"/>
    <p:sldId id="301" r:id="rId69"/>
    <p:sldId id="346" r:id="rId70"/>
    <p:sldId id="324" r:id="rId71"/>
    <p:sldId id="304" r:id="rId72"/>
    <p:sldId id="303" r:id="rId73"/>
    <p:sldId id="331" r:id="rId74"/>
    <p:sldId id="333" r:id="rId75"/>
    <p:sldId id="332" r:id="rId76"/>
    <p:sldId id="295" r:id="rId77"/>
    <p:sldId id="334" r:id="rId78"/>
    <p:sldId id="363" r:id="rId79"/>
    <p:sldId id="364" r:id="rId80"/>
    <p:sldId id="321" r:id="rId81"/>
    <p:sldId id="338" r:id="rId82"/>
    <p:sldId id="339" r:id="rId83"/>
    <p:sldId id="340" r:id="rId84"/>
    <p:sldId id="337" r:id="rId85"/>
    <p:sldId id="341" r:id="rId86"/>
    <p:sldId id="323" r:id="rId87"/>
    <p:sldId id="353" r:id="rId88"/>
    <p:sldId id="322" r:id="rId8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72" autoAdjust="0"/>
  </p:normalViewPr>
  <p:slideViewPr>
    <p:cSldViewPr snapToGrid="0" snapToObjects="1">
      <p:cViewPr>
        <p:scale>
          <a:sx n="150" d="100"/>
          <a:sy n="150" d="100"/>
        </p:scale>
        <p:origin x="-2064" y="-100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2/27/15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a:t>
            </a:r>
            <a:r>
              <a:rPr lang="en-US" dirty="0" smtClean="0"/>
              <a:t>You’re sending</a:t>
            </a:r>
            <a:r>
              <a:rPr lang="en-US" baseline="0" dirty="0" smtClean="0"/>
              <a:t> signals over the air. </a:t>
            </a:r>
            <a:r>
              <a:rPr lang="en-US" dirty="0" smtClean="0"/>
              <a:t>There </a:t>
            </a:r>
            <a:r>
              <a:rPr lang="en-US" dirty="0" smtClean="0"/>
              <a:t>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904104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a:t>
            </a:r>
            <a:r>
              <a:rPr lang="en-US" sz="1200" kern="1200" dirty="0" smtClean="0">
                <a:solidFill>
                  <a:schemeClr val="tx1"/>
                </a:solidFill>
                <a:latin typeface="+mn-lt"/>
                <a:ea typeface="+mn-ea"/>
                <a:cs typeface="+mn-cs"/>
              </a:rPr>
              <a:t>your team’s—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a:t>
            </a:r>
            <a:r>
              <a:rPr lang="en-US" sz="1200" kern="1200" dirty="0" smtClean="0">
                <a:solidFill>
                  <a:schemeClr val="tx1"/>
                </a:solidFill>
                <a:latin typeface="+mn-lt"/>
                <a:ea typeface="+mn-ea"/>
                <a:cs typeface="+mn-cs"/>
              </a:rPr>
              <a:t>it puts </a:t>
            </a:r>
            <a:r>
              <a:rPr lang="en-US" sz="1200" kern="1200" dirty="0" smtClean="0">
                <a:solidFill>
                  <a:schemeClr val="tx1"/>
                </a:solidFill>
                <a:latin typeface="+mn-lt"/>
                <a:ea typeface="+mn-ea"/>
                <a:cs typeface="+mn-cs"/>
              </a:rPr>
              <a:t>the </a:t>
            </a:r>
            <a:r>
              <a:rPr lang="en-US" sz="1200" kern="1200" dirty="0" smtClean="0">
                <a:solidFill>
                  <a:schemeClr val="tx1"/>
                </a:solidFill>
                <a:latin typeface="+mn-lt"/>
                <a:ea typeface="+mn-ea"/>
                <a:cs typeface="+mn-cs"/>
              </a:rPr>
              <a:t>onus </a:t>
            </a:r>
            <a:r>
              <a:rPr lang="en-US" sz="1200" kern="1200" dirty="0" smtClean="0">
                <a:solidFill>
                  <a:schemeClr val="tx1"/>
                </a:solidFill>
                <a:latin typeface="+mn-lt"/>
                <a:ea typeface="+mn-ea"/>
                <a:cs typeface="+mn-cs"/>
              </a:rPr>
              <a:t>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kern="1200" dirty="0" smtClean="0">
                <a:solidFill>
                  <a:schemeClr val="tx1"/>
                </a:solidFill>
                <a:latin typeface="+mn-lt"/>
                <a:ea typeface="+mn-ea"/>
                <a:cs typeface="+mn-cs"/>
              </a:rPr>
              <a:t>First </a:t>
            </a:r>
            <a:r>
              <a:rPr lang="en-US" sz="1200" kern="1200" dirty="0" smtClean="0">
                <a:solidFill>
                  <a:schemeClr val="tx1"/>
                </a:solidFill>
                <a:latin typeface="+mn-lt"/>
                <a:ea typeface="+mn-ea"/>
                <a:cs typeface="+mn-cs"/>
              </a:rPr>
              <a:t>you need to determine your core values</a:t>
            </a:r>
            <a:r>
              <a:rPr lang="en-US" sz="1200" kern="1200" dirty="0" smtClean="0">
                <a:solidFill>
                  <a:schemeClr val="tx1"/>
                </a:solidFill>
                <a:latin typeface="+mn-lt"/>
                <a:ea typeface="+mn-ea"/>
                <a:cs typeface="+mn-cs"/>
              </a:rPr>
              <a:t>.</a:t>
            </a:r>
          </a:p>
          <a:p>
            <a:pPr marL="685800" lvl="1" indent="-228600">
              <a:buAutoNum type="arabicParenR"/>
            </a:pPr>
            <a:r>
              <a:rPr lang="en-US" sz="1200" kern="1200" dirty="0" smtClean="0">
                <a:solidFill>
                  <a:schemeClr val="tx1"/>
                </a:solidFill>
                <a:latin typeface="+mn-lt"/>
                <a:ea typeface="+mn-ea"/>
                <a:cs typeface="+mn-cs"/>
              </a:rPr>
              <a:t>During the course of this talk I’m going to give you a few tips on how to find the</a:t>
            </a:r>
            <a:r>
              <a:rPr lang="en-US" sz="1200" kern="1200" baseline="0" dirty="0" smtClean="0">
                <a:solidFill>
                  <a:schemeClr val="tx1"/>
                </a:solidFill>
                <a:latin typeface="+mn-lt"/>
                <a:ea typeface="+mn-ea"/>
                <a:cs typeface="+mn-cs"/>
              </a:rPr>
              <a:t> values that are important to you.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a:t>
            </a:r>
            <a:r>
              <a:rPr lang="en-US" sz="1200" kern="1200" dirty="0" smtClean="0">
                <a:solidFill>
                  <a:schemeClr val="tx1"/>
                </a:solidFill>
                <a:latin typeface="+mn-lt"/>
                <a:ea typeface="+mn-ea"/>
                <a:cs typeface="+mn-cs"/>
              </a:rPr>
              <a:t>Step two is demonstrate </a:t>
            </a:r>
            <a:r>
              <a:rPr lang="en-US" sz="1200" kern="1200" dirty="0" smtClean="0">
                <a:solidFill>
                  <a:schemeClr val="tx1"/>
                </a:solidFill>
                <a:latin typeface="+mn-lt"/>
                <a:ea typeface="+mn-ea"/>
                <a:cs typeface="+mn-cs"/>
              </a:rPr>
              <a:t>your core values</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This is where your</a:t>
            </a:r>
            <a:r>
              <a:rPr lang="en-US" sz="1200" kern="1200" baseline="0" dirty="0" smtClean="0">
                <a:solidFill>
                  <a:schemeClr val="tx1"/>
                </a:solidFill>
                <a:latin typeface="+mn-lt"/>
                <a:ea typeface="+mn-ea"/>
                <a:cs typeface="+mn-cs"/>
              </a:rPr>
              <a:t> feet hit the pavement and you’ll show the world what you stand for.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 Finally, communicate your core values</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Share your success with others so</a:t>
            </a:r>
            <a:r>
              <a:rPr lang="en-US" sz="1200" kern="1200" baseline="0" dirty="0" smtClean="0">
                <a:solidFill>
                  <a:schemeClr val="tx1"/>
                </a:solidFill>
                <a:latin typeface="+mn-lt"/>
                <a:ea typeface="+mn-ea"/>
                <a:cs typeface="+mn-cs"/>
              </a:rPr>
              <a:t> that they will respect your expertise and have a better understanding of your process.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take this step-by-step: number one is you need to determine your </a:t>
            </a:r>
            <a:r>
              <a:rPr lang="en-US" sz="1200" kern="1200" dirty="0" smtClean="0">
                <a:solidFill>
                  <a:schemeClr val="tx1"/>
                </a:solidFill>
                <a:latin typeface="+mn-lt"/>
                <a:ea typeface="+mn-ea"/>
                <a:cs typeface="+mn-cs"/>
              </a:rPr>
              <a:t>values.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I</a:t>
            </a:r>
            <a:r>
              <a:rPr lang="en-US" sz="1200" kern="1200" baseline="0" dirty="0" smtClean="0">
                <a:solidFill>
                  <a:schemeClr val="tx1"/>
                </a:solidFill>
                <a:latin typeface="+mn-lt"/>
                <a:ea typeface="+mn-ea"/>
                <a:cs typeface="+mn-cs"/>
              </a:rPr>
              <a:t> want to be clear that your school may have values of its own, but today is not about that. Today we’re talking about values that will guide your team. Any team can have core values that determine what is important to them, but in this case we’re talking about it in the context of a web team.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a:t>
            </a:r>
            <a:r>
              <a:rPr lang="en-US" sz="1200" kern="1200" dirty="0" smtClean="0">
                <a:solidFill>
                  <a:schemeClr val="tx1"/>
                </a:solidFill>
                <a:latin typeface="+mn-lt"/>
                <a:ea typeface="+mn-ea"/>
                <a:cs typeface="+mn-cs"/>
              </a:rPr>
              <a:t>values were</a:t>
            </a:r>
            <a:r>
              <a:rPr lang="en-US" sz="1200" kern="1200" baseline="0" dirty="0" smtClean="0">
                <a:solidFill>
                  <a:schemeClr val="tx1"/>
                </a:solidFill>
                <a:latin typeface="+mn-lt"/>
                <a:ea typeface="+mn-ea"/>
                <a:cs typeface="+mn-cs"/>
              </a:rPr>
              <a:t> a good fit for us</a:t>
            </a:r>
            <a:r>
              <a:rPr lang="en-US"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user-</a:t>
            </a:r>
            <a:r>
              <a:rPr lang="en-US" sz="1200" kern="1200" dirty="0" smtClean="0">
                <a:solidFill>
                  <a:schemeClr val="tx1"/>
                </a:solidFill>
                <a:latin typeface="+mn-lt"/>
                <a:ea typeface="+mn-ea"/>
                <a:cs typeface="+mn-cs"/>
              </a:rPr>
              <a:t>focused, </a:t>
            </a:r>
            <a:r>
              <a:rPr lang="en-US" sz="1200" kern="1200" dirty="0" smtClean="0">
                <a:solidFill>
                  <a:schemeClr val="tx1"/>
                </a:solidFill>
                <a:latin typeface="+mn-lt"/>
                <a:ea typeface="+mn-ea"/>
                <a:cs typeface="+mn-cs"/>
              </a:rPr>
              <a:t>data-</a:t>
            </a:r>
            <a:r>
              <a:rPr lang="en-US" sz="1200" kern="1200" dirty="0" smtClean="0">
                <a:solidFill>
                  <a:schemeClr val="tx1"/>
                </a:solidFill>
                <a:latin typeface="+mn-lt"/>
                <a:ea typeface="+mn-ea"/>
                <a:cs typeface="+mn-cs"/>
              </a:rPr>
              <a:t>driven, simplified, </a:t>
            </a:r>
            <a:r>
              <a:rPr lang="en-US" sz="1200" kern="1200" dirty="0" smtClean="0">
                <a:solidFill>
                  <a:schemeClr val="tx1"/>
                </a:solidFill>
                <a:latin typeface="+mn-lt"/>
                <a:ea typeface="+mn-ea"/>
                <a:cs typeface="+mn-cs"/>
              </a:rPr>
              <a:t>and iterative</a:t>
            </a:r>
            <a:r>
              <a:rPr lang="en-US" sz="1200" kern="1200" dirty="0" smtClean="0">
                <a:solidFill>
                  <a:schemeClr val="tx1"/>
                </a:solidFill>
                <a:latin typeface="+mn-lt"/>
                <a:ea typeface="+mn-ea"/>
                <a:cs typeface="+mn-cs"/>
              </a:rPr>
              <a:t>. You may disagree with some of these, and that’s fine. I’ll get more</a:t>
            </a:r>
            <a:r>
              <a:rPr lang="en-US" sz="1200" kern="1200" baseline="0" dirty="0" smtClean="0">
                <a:solidFill>
                  <a:schemeClr val="tx1"/>
                </a:solidFill>
                <a:latin typeface="+mn-lt"/>
                <a:ea typeface="+mn-ea"/>
                <a:cs typeface="+mn-cs"/>
              </a:rPr>
              <a:t> into why we chose these values a bit later, but first I’m going to talk about how you can determine your own values.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a:t>
            </a:r>
            <a:r>
              <a:rPr lang="en-US" sz="1200" kern="1200" dirty="0" smtClean="0">
                <a:solidFill>
                  <a:schemeClr val="tx1"/>
                </a:solidFill>
                <a:latin typeface="+mn-lt"/>
                <a:ea typeface="+mn-ea"/>
                <a:cs typeface="+mn-cs"/>
              </a:rPr>
              <a:t>or IT department </a:t>
            </a:r>
            <a:r>
              <a:rPr lang="en-US" sz="1200" kern="1200" dirty="0" smtClean="0">
                <a:solidFill>
                  <a:schemeClr val="tx1"/>
                </a:solidFill>
                <a:latin typeface="+mn-lt"/>
                <a:ea typeface="+mn-ea"/>
                <a:cs typeface="+mn-cs"/>
              </a:rPr>
              <a:t>into the conversation. </a:t>
            </a:r>
            <a:r>
              <a:rPr lang="en-US" sz="1200" kern="1200" dirty="0" smtClean="0">
                <a:solidFill>
                  <a:schemeClr val="tx1"/>
                </a:solidFill>
                <a:latin typeface="+mn-lt"/>
                <a:ea typeface="+mn-ea"/>
                <a:cs typeface="+mn-cs"/>
              </a:rPr>
              <a:t>Focus on the critical</a:t>
            </a:r>
            <a:r>
              <a:rPr lang="en-US" sz="1200" kern="1200" baseline="0" dirty="0" smtClean="0">
                <a:solidFill>
                  <a:schemeClr val="tx1"/>
                </a:solidFill>
                <a:latin typeface="+mn-lt"/>
                <a:ea typeface="+mn-ea"/>
                <a:cs typeface="+mn-cs"/>
              </a:rPr>
              <a:t> members of your team </a:t>
            </a:r>
            <a:r>
              <a:rPr lang="en-US" sz="1200" kern="1200" dirty="0" smtClean="0">
                <a:solidFill>
                  <a:schemeClr val="tx1"/>
                </a:solidFill>
                <a:latin typeface="+mn-lt"/>
                <a:ea typeface="+mn-ea"/>
                <a:cs typeface="+mn-cs"/>
              </a:rPr>
              <a:t>and </a:t>
            </a:r>
            <a:r>
              <a:rPr lang="en-US" sz="1200" kern="1200" dirty="0" smtClean="0">
                <a:solidFill>
                  <a:schemeClr val="tx1"/>
                </a:solidFill>
                <a:latin typeface="+mn-lt"/>
                <a:ea typeface="+mn-ea"/>
                <a:cs typeface="+mn-cs"/>
              </a:rPr>
              <a:t>the way </a:t>
            </a:r>
            <a:r>
              <a:rPr lang="en-US" sz="1200" kern="1200" dirty="0" smtClean="0">
                <a:solidFill>
                  <a:schemeClr val="tx1"/>
                </a:solidFill>
                <a:latin typeface="+mn-lt"/>
                <a:ea typeface="+mn-ea"/>
                <a:cs typeface="+mn-cs"/>
              </a:rPr>
              <a:t>they work</a:t>
            </a:r>
            <a:r>
              <a:rPr lang="en-US" sz="1200" kern="1200" baseline="0" dirty="0" smtClean="0">
                <a:solidFill>
                  <a:schemeClr val="tx1"/>
                </a:solidFill>
                <a:latin typeface="+mn-lt"/>
                <a:ea typeface="+mn-ea"/>
                <a:cs typeface="+mn-cs"/>
              </a:rPr>
              <a:t> together</a:t>
            </a:r>
            <a:r>
              <a:rPr lang="en-US"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a:t>
            </a:r>
            <a:r>
              <a:rPr lang="en-US" sz="1200" kern="1200" dirty="0" smtClean="0">
                <a:solidFill>
                  <a:schemeClr val="tx1"/>
                </a:solidFill>
                <a:latin typeface="+mn-lt"/>
                <a:ea typeface="+mn-ea"/>
                <a:cs typeface="+mn-cs"/>
              </a:rPr>
              <a:t>to the </a:t>
            </a:r>
            <a:r>
              <a:rPr lang="en-US" sz="1200" kern="1200" dirty="0" smtClean="0">
                <a:solidFill>
                  <a:schemeClr val="tx1"/>
                </a:solidFill>
                <a:latin typeface="+mn-lt"/>
                <a:ea typeface="+mn-ea"/>
                <a:cs typeface="+mn-cs"/>
              </a:rPr>
              <a:t>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r>
              <a:rPr lang="en-US"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 are lots of ways to determine a core value, but I’m going to give you four things</a:t>
            </a:r>
            <a:r>
              <a:rPr lang="en-US" sz="1200" kern="1200" baseline="0" dirty="0" smtClean="0">
                <a:solidFill>
                  <a:schemeClr val="tx1"/>
                </a:solidFill>
                <a:latin typeface="+mn-lt"/>
                <a:ea typeface="+mn-ea"/>
                <a:cs typeface="+mn-cs"/>
              </a:rPr>
              <a:t> to consider. Again, these are not set in stone, but they helped us, and they may help you.</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I’ll</a:t>
            </a:r>
            <a:r>
              <a:rPr lang="en-US" sz="1200" kern="1200" baseline="0" dirty="0" smtClean="0">
                <a:solidFill>
                  <a:schemeClr val="tx1"/>
                </a:solidFill>
                <a:latin typeface="+mn-lt"/>
                <a:ea typeface="+mn-ea"/>
                <a:cs typeface="+mn-cs"/>
              </a:rPr>
              <a:t> go through these one by one and </a:t>
            </a:r>
            <a:r>
              <a:rPr lang="en-US" sz="1200" kern="1200" dirty="0" smtClean="0">
                <a:solidFill>
                  <a:schemeClr val="tx1"/>
                </a:solidFill>
                <a:latin typeface="+mn-lt"/>
                <a:ea typeface="+mn-ea"/>
                <a:cs typeface="+mn-cs"/>
              </a:rPr>
              <a:t>I’m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show you some examples of other groups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have succeeded</a:t>
            </a:r>
            <a:r>
              <a:rPr lang="en-US" sz="1200" kern="1200" baseline="0" dirty="0" smtClean="0">
                <a:solidFill>
                  <a:schemeClr val="tx1"/>
                </a:solidFill>
                <a:latin typeface="+mn-lt"/>
                <a:ea typeface="+mn-ea"/>
                <a:cs typeface="+mn-cs"/>
              </a:rPr>
              <a:t> by focusing on their core values.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settle political battles?</a:t>
            </a:r>
          </a:p>
          <a:p>
            <a:r>
              <a:rPr lang="en-US" sz="1200" kern="1200" dirty="0" smtClean="0">
                <a:solidFill>
                  <a:schemeClr val="tx1"/>
                </a:solidFill>
                <a:latin typeface="+mn-lt"/>
                <a:ea typeface="+mn-ea"/>
                <a:cs typeface="+mn-cs"/>
              </a:rPr>
              <a:t>----- Meeting Notes (3/5/15 17:20) -----</a:t>
            </a:r>
          </a:p>
          <a:p>
            <a:r>
              <a:rPr lang="en-US" sz="1200" kern="1200" dirty="0" smtClean="0">
                <a:solidFill>
                  <a:schemeClr val="tx1"/>
                </a:solidFill>
                <a:latin typeface="+mn-lt"/>
                <a:ea typeface="+mn-ea"/>
                <a:cs typeface="+mn-cs"/>
              </a:rPr>
              <a:t>minimize</a:t>
            </a:r>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a:t>
            </a:r>
            <a:r>
              <a:rPr lang="en-US" sz="1200" kern="1200" dirty="0" smtClean="0">
                <a:solidFill>
                  <a:schemeClr val="tx1"/>
                </a:solidFill>
                <a:latin typeface="+mn-lt"/>
                <a:ea typeface="+mn-ea"/>
                <a:cs typeface="+mn-cs"/>
              </a:rPr>
              <a:t>constituencies. It </a:t>
            </a:r>
            <a:r>
              <a:rPr lang="en-US" sz="1200" kern="1200" dirty="0" smtClean="0">
                <a:solidFill>
                  <a:schemeClr val="tx1"/>
                </a:solidFill>
                <a:latin typeface="+mn-lt"/>
                <a:ea typeface="+mn-ea"/>
                <a:cs typeface="+mn-cs"/>
              </a:rPr>
              <a:t>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Who is this good for? If the benefits</a:t>
            </a:r>
            <a:r>
              <a:rPr lang="en-US" sz="1200" kern="1200" baseline="0" dirty="0" smtClean="0">
                <a:solidFill>
                  <a:schemeClr val="tx1"/>
                </a:solidFill>
                <a:latin typeface="+mn-lt"/>
                <a:ea typeface="+mn-ea"/>
                <a:cs typeface="+mn-cs"/>
              </a:rPr>
              <a:t> for </a:t>
            </a:r>
            <a:r>
              <a:rPr lang="en-US" sz="1200" kern="1200" baseline="0" dirty="0" smtClean="0">
                <a:solidFill>
                  <a:schemeClr val="tx1"/>
                </a:solidFill>
                <a:latin typeface="+mn-lt"/>
                <a:ea typeface="+mn-ea"/>
                <a:cs typeface="+mn-cs"/>
              </a:rPr>
              <a:t>the </a:t>
            </a:r>
            <a:r>
              <a:rPr lang="en-US" sz="1200" kern="1200" baseline="0" dirty="0" smtClean="0">
                <a:solidFill>
                  <a:schemeClr val="tx1"/>
                </a:solidFill>
                <a:latin typeface="+mn-lt"/>
                <a:ea typeface="+mn-ea"/>
                <a:cs typeface="+mn-cs"/>
              </a:rPr>
              <a:t>people who write the </a:t>
            </a:r>
            <a:r>
              <a:rPr lang="en-US" sz="1200" kern="1200" baseline="0" dirty="0" smtClean="0">
                <a:solidFill>
                  <a:schemeClr val="tx1"/>
                </a:solidFill>
                <a:latin typeface="+mn-lt"/>
                <a:ea typeface="+mn-ea"/>
                <a:cs typeface="+mn-cs"/>
              </a:rPr>
              <a:t>standards </a:t>
            </a:r>
            <a:r>
              <a:rPr lang="en-US" sz="1200" kern="1200" baseline="0" dirty="0" smtClean="0">
                <a:solidFill>
                  <a:schemeClr val="tx1"/>
                </a:solidFill>
                <a:latin typeface="+mn-lt"/>
                <a:ea typeface="+mn-ea"/>
                <a:cs typeface="+mn-cs"/>
              </a:rPr>
              <a:t>cause issues for the people creating websites, the authors, then authors’ needs should take priority.</a:t>
            </a:r>
          </a:p>
          <a:p>
            <a:r>
              <a:rPr lang="en-US" sz="1200" kern="1200" baseline="0" dirty="0" smtClean="0">
                <a:solidFill>
                  <a:schemeClr val="tx1"/>
                </a:solidFill>
                <a:latin typeface="+mn-lt"/>
                <a:ea typeface="+mn-ea"/>
                <a:cs typeface="+mn-cs"/>
              </a:rPr>
              <a:t>----- Meeting Notes (3/5/15 17:20) -----</a:t>
            </a:r>
          </a:p>
          <a:p>
            <a:r>
              <a:rPr lang="en-US" sz="1200" kern="1200" baseline="0" dirty="0" smtClean="0">
                <a:solidFill>
                  <a:schemeClr val="tx1"/>
                </a:solidFill>
                <a:latin typeface="+mn-lt"/>
                <a:ea typeface="+mn-ea"/>
                <a:cs typeface="+mn-cs"/>
              </a:rPr>
              <a:t>Make this more clear.</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a:t>
            </a:r>
            <a:r>
              <a:rPr lang="en-US" sz="1200" kern="1200" dirty="0" smtClean="0">
                <a:solidFill>
                  <a:schemeClr val="tx1"/>
                </a:solidFill>
                <a:latin typeface="+mn-lt"/>
                <a:ea typeface="+mn-ea"/>
                <a:cs typeface="+mn-cs"/>
              </a:rPr>
              <a:t>minimizing those disputes.</a:t>
            </a:r>
            <a:r>
              <a:rPr lang="en-US" sz="1200" kern="1200" baseline="0" dirty="0" smtClean="0">
                <a:solidFill>
                  <a:schemeClr val="tx1"/>
                </a:solidFill>
                <a:latin typeface="+mn-lt"/>
                <a:ea typeface="+mn-ea"/>
                <a:cs typeface="+mn-cs"/>
              </a:rPr>
              <a:t> You want to resolve your conflicts productively. </a:t>
            </a:r>
            <a:r>
              <a:rPr lang="en-US" sz="1200" kern="1200" dirty="0" smtClean="0">
                <a:solidFill>
                  <a:schemeClr val="tx1"/>
                </a:solidFill>
                <a:latin typeface="+mn-lt"/>
                <a:ea typeface="+mn-ea"/>
                <a:cs typeface="+mn-cs"/>
              </a:rPr>
              <a:t>Some </a:t>
            </a:r>
            <a:r>
              <a:rPr lang="en-US" sz="1200" kern="1200" dirty="0" smtClean="0">
                <a:solidFill>
                  <a:schemeClr val="tx1"/>
                </a:solidFill>
                <a:latin typeface="+mn-lt"/>
                <a:ea typeface="+mn-ea"/>
                <a:cs typeface="+mn-cs"/>
              </a:rPr>
              <a:t>guidelines you may want to follow are: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a:t>
            </a:r>
            <a:r>
              <a:rPr lang="en-US" sz="1200" kern="1200" dirty="0" smtClean="0">
                <a:solidFill>
                  <a:schemeClr val="tx1"/>
                </a:solidFill>
                <a:latin typeface="+mn-lt"/>
                <a:ea typeface="+mn-ea"/>
                <a:cs typeface="+mn-cs"/>
              </a:rPr>
              <a:t>Their primary goal is to book more hotels than</a:t>
            </a:r>
            <a:r>
              <a:rPr lang="en-US" sz="1200" kern="1200" baseline="0" dirty="0" smtClean="0">
                <a:solidFill>
                  <a:schemeClr val="tx1"/>
                </a:solidFill>
                <a:latin typeface="+mn-lt"/>
                <a:ea typeface="+mn-ea"/>
                <a:cs typeface="+mn-cs"/>
              </a:rPr>
              <a:t> their competitors</a:t>
            </a:r>
            <a:r>
              <a:rPr lang="en-US" sz="1200" kern="1200" dirty="0" smtClean="0">
                <a:solidFill>
                  <a:schemeClr val="tx1"/>
                </a:solidFill>
                <a:latin typeface="+mn-lt"/>
                <a:ea typeface="+mn-ea"/>
                <a:cs typeface="+mn-cs"/>
              </a:rPr>
              <a:t>. They </a:t>
            </a:r>
            <a:r>
              <a:rPr lang="en-US" sz="1200" kern="1200" dirty="0" smtClean="0">
                <a:solidFill>
                  <a:schemeClr val="tx1"/>
                </a:solidFill>
                <a:latin typeface="+mn-lt"/>
                <a:ea typeface="+mn-ea"/>
                <a:cs typeface="+mn-cs"/>
              </a:rPr>
              <a:t>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a:t>
            </a:r>
            <a:r>
              <a:rPr lang="en-US" sz="1200" kern="1200" dirty="0" smtClean="0">
                <a:solidFill>
                  <a:schemeClr val="tx1"/>
                </a:solidFill>
                <a:latin typeface="+mn-lt"/>
                <a:ea typeface="+mn-ea"/>
                <a:cs typeface="+mn-cs"/>
              </a:rPr>
              <a:t>valuing speed, Hotel Tonight allowed their users to book a hotel from their app in 4 taps and a swipe in just under 8 seconds. Within a year, they were one of the top hotel booking services in the </a:t>
            </a:r>
            <a:r>
              <a:rPr lang="en-US" sz="1200" kern="1200" dirty="0" smtClean="0">
                <a:solidFill>
                  <a:schemeClr val="tx1"/>
                </a:solidFill>
                <a:latin typeface="+mn-lt"/>
                <a:ea typeface="+mn-ea"/>
                <a:cs typeface="+mn-cs"/>
              </a:rPr>
              <a:t>US in</a:t>
            </a:r>
            <a:r>
              <a:rPr lang="en-US" sz="1200" kern="1200" baseline="0" dirty="0" smtClean="0">
                <a:solidFill>
                  <a:schemeClr val="tx1"/>
                </a:solidFill>
                <a:latin typeface="+mn-lt"/>
                <a:ea typeface="+mn-ea"/>
                <a:cs typeface="+mn-cs"/>
              </a:rPr>
              <a:t> their markets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a:t>
            </a:r>
            <a:r>
              <a:rPr lang="en-US" sz="1200" kern="1200" dirty="0" smtClean="0">
                <a:solidFill>
                  <a:schemeClr val="tx1"/>
                </a:solidFill>
                <a:latin typeface="+mn-lt"/>
                <a:ea typeface="+mn-ea"/>
                <a:cs typeface="+mn-cs"/>
              </a:rPr>
              <a:t>value, and speed helped</a:t>
            </a:r>
            <a:r>
              <a:rPr lang="en-US" sz="1200" kern="1200" baseline="0" dirty="0" smtClean="0">
                <a:solidFill>
                  <a:schemeClr val="tx1"/>
                </a:solidFill>
                <a:latin typeface="+mn-lt"/>
                <a:ea typeface="+mn-ea"/>
                <a:cs typeface="+mn-cs"/>
              </a:rPr>
              <a:t> them achieve their goal of booking more rooms</a:t>
            </a:r>
            <a:r>
              <a:rPr lang="en-US"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a:t>
            </a:r>
            <a:r>
              <a:rPr lang="en-US" sz="1200" kern="1200" dirty="0" smtClean="0">
                <a:solidFill>
                  <a:schemeClr val="tx1"/>
                </a:solidFill>
                <a:latin typeface="+mn-lt"/>
                <a:ea typeface="+mn-ea"/>
                <a:cs typeface="+mn-cs"/>
              </a:rPr>
              <a:t>. Your primary goals may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[read points]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a:t>
            </a:r>
            <a:r>
              <a:rPr lang="en-US" dirty="0" smtClean="0"/>
              <a:t>[learn] from your mistakes.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 which was first published in 1974</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Meeting Notes (3/5/15 17:20)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Remove publish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been around a long time, so to </a:t>
            </a:r>
            <a:r>
              <a:rPr lang="en-US" sz="1200" kern="1200" dirty="0" smtClean="0">
                <a:solidFill>
                  <a:schemeClr val="tx1"/>
                </a:solidFill>
                <a:latin typeface="+mn-lt"/>
                <a:ea typeface="+mn-ea"/>
                <a:cs typeface="+mn-cs"/>
              </a:rPr>
              <a:t>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a:t>
            </a:r>
            <a:r>
              <a:rPr lang="en-US" sz="1200" kern="1200" dirty="0" smtClean="0">
                <a:solidFill>
                  <a:schemeClr val="tx1"/>
                </a:solidFill>
                <a:latin typeface="+mn-lt"/>
                <a:ea typeface="+mn-ea"/>
                <a:cs typeface="+mn-cs"/>
              </a:rPr>
              <a:t>rules.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a:t>
            </a:r>
            <a:r>
              <a:rPr lang="en-US" sz="1200" kern="1200" dirty="0" smtClean="0">
                <a:solidFill>
                  <a:schemeClr val="tx1"/>
                </a:solidFill>
                <a:latin typeface="+mn-lt"/>
                <a:ea typeface="+mn-ea"/>
                <a:cs typeface="+mn-cs"/>
              </a:rPr>
              <a:t>third edition was extremely successful and with it you could create very detailed characters. You </a:t>
            </a:r>
            <a:r>
              <a:rPr lang="en-US" sz="1200" kern="1200" dirty="0" smtClean="0">
                <a:solidFill>
                  <a:schemeClr val="tx1"/>
                </a:solidFill>
                <a:latin typeface="+mn-lt"/>
                <a:ea typeface="+mn-ea"/>
                <a:cs typeface="+mn-cs"/>
              </a:rPr>
              <a:t>might say</a:t>
            </a:r>
            <a:r>
              <a:rPr lang="en-US" sz="1200" kern="1200" dirty="0" smtClean="0">
                <a:solidFill>
                  <a:schemeClr val="tx1"/>
                </a:solidFill>
                <a:latin typeface="+mn-lt"/>
                <a:ea typeface="+mn-ea"/>
                <a:cs typeface="+mn-cs"/>
              </a:rPr>
              <a:t>,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And these kind of details often ground games to a halt while the rules had to be consulted, taking away the fun.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a:t>
            </a:r>
            <a:r>
              <a:rPr lang="en-US" sz="1200" kern="1200" baseline="0" dirty="0" smtClean="0">
                <a:solidFill>
                  <a:schemeClr val="tx1"/>
                </a:solidFill>
                <a:latin typeface="+mn-lt"/>
                <a:ea typeface="+mn-ea"/>
                <a:cs typeface="+mn-cs"/>
              </a:rPr>
              <a:t> in 4</a:t>
            </a:r>
            <a:r>
              <a:rPr lang="en-US" sz="1200" kern="1200" baseline="30000" dirty="0" smtClean="0">
                <a:solidFill>
                  <a:schemeClr val="tx1"/>
                </a:solidFill>
                <a:latin typeface="+mn-lt"/>
                <a:ea typeface="+mn-ea"/>
                <a:cs typeface="+mn-cs"/>
              </a:rPr>
              <a:t>th</a:t>
            </a:r>
            <a:r>
              <a:rPr lang="en-US" sz="1200" kern="1200" baseline="0" dirty="0" smtClean="0">
                <a:solidFill>
                  <a:schemeClr val="tx1"/>
                </a:solidFill>
                <a:latin typeface="+mn-lt"/>
                <a:ea typeface="+mn-ea"/>
                <a:cs typeface="+mn-cs"/>
              </a:rPr>
              <a:t> edition, the rules were</a:t>
            </a:r>
            <a:r>
              <a:rPr lang="en-US"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massively simplified. This was polarizing to the game’s players; </a:t>
            </a:r>
            <a:r>
              <a:rPr lang="en-US" sz="1200" kern="1200" dirty="0" smtClean="0">
                <a:solidFill>
                  <a:schemeClr val="tx1"/>
                </a:solidFill>
                <a:latin typeface="+mn-lt"/>
                <a:ea typeface="+mn-ea"/>
                <a:cs typeface="+mn-cs"/>
              </a:rPr>
              <a:t>some felt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like they were trying to compete</a:t>
            </a:r>
            <a:r>
              <a:rPr lang="en-US" sz="1200" kern="1200" baseline="0" dirty="0" smtClean="0">
                <a:solidFill>
                  <a:schemeClr val="tx1"/>
                </a:solidFill>
                <a:latin typeface="+mn-lt"/>
                <a:ea typeface="+mn-ea"/>
                <a:cs typeface="+mn-cs"/>
              </a:rPr>
              <a:t> with the online role playing game </a:t>
            </a:r>
            <a:r>
              <a:rPr lang="en-US" sz="1200" kern="1200" dirty="0" smtClean="0">
                <a:solidFill>
                  <a:schemeClr val="tx1"/>
                </a:solidFill>
                <a:latin typeface="+mn-lt"/>
                <a:ea typeface="+mn-ea"/>
                <a:cs typeface="+mn-cs"/>
              </a:rPr>
              <a:t>World </a:t>
            </a:r>
            <a:r>
              <a:rPr lang="en-US" sz="1200" kern="1200" dirty="0" smtClean="0">
                <a:solidFill>
                  <a:schemeClr val="tx1"/>
                </a:solidFill>
                <a:latin typeface="+mn-lt"/>
                <a:ea typeface="+mn-ea"/>
                <a:cs typeface="+mn-cs"/>
              </a:rPr>
              <a:t>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a:t>
            </a:r>
            <a:r>
              <a:rPr lang="en-US" sz="1200" kern="1200" dirty="0" smtClean="0">
                <a:solidFill>
                  <a:schemeClr val="tx1"/>
                </a:solidFill>
                <a:latin typeface="+mn-lt"/>
                <a:ea typeface="+mn-ea"/>
                <a:cs typeface="+mn-cs"/>
              </a:rPr>
              <a:t>Coast</a:t>
            </a:r>
            <a:r>
              <a:rPr lang="en-US" sz="1200" kern="1200" baseline="0" dirty="0" smtClean="0">
                <a:solidFill>
                  <a:schemeClr val="tx1"/>
                </a:solidFill>
                <a:latin typeface="+mn-lt"/>
                <a:ea typeface="+mn-ea"/>
                <a:cs typeface="+mn-cs"/>
              </a:rPr>
              <a:t> did some research and</a:t>
            </a:r>
            <a:r>
              <a:rPr lang="en-US"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determined </a:t>
            </a:r>
            <a:r>
              <a:rPr lang="en-US" sz="1200" kern="1200" dirty="0" smtClean="0">
                <a:solidFill>
                  <a:schemeClr val="tx1"/>
                </a:solidFill>
                <a:latin typeface="+mn-lt"/>
                <a:ea typeface="+mn-ea"/>
                <a:cs typeface="+mn-cs"/>
              </a:rPr>
              <a:t>that there’s a reason why they’re playing</a:t>
            </a:r>
            <a:r>
              <a:rPr lang="en-US" sz="1200" kern="1200" baseline="0" dirty="0" smtClean="0">
                <a:solidFill>
                  <a:schemeClr val="tx1"/>
                </a:solidFill>
                <a:latin typeface="+mn-lt"/>
                <a:ea typeface="+mn-ea"/>
                <a:cs typeface="+mn-cs"/>
              </a:rPr>
              <a:t> Dungeons &amp; Dragons and not World of </a:t>
            </a:r>
            <a:r>
              <a:rPr lang="en-US" sz="1200" kern="1200" baseline="0" dirty="0" err="1" smtClean="0">
                <a:solidFill>
                  <a:schemeClr val="tx1"/>
                </a:solidFill>
                <a:latin typeface="+mn-lt"/>
                <a:ea typeface="+mn-ea"/>
                <a:cs typeface="+mn-cs"/>
              </a:rPr>
              <a:t>Warcraft</a:t>
            </a:r>
            <a:r>
              <a:rPr lang="en-U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 The </a:t>
            </a:r>
            <a:r>
              <a:rPr lang="en-US" sz="1200" kern="1200" dirty="0" smtClean="0">
                <a:solidFill>
                  <a:schemeClr val="tx1"/>
                </a:solidFill>
                <a:latin typeface="+mn-lt"/>
                <a:ea typeface="+mn-ea"/>
                <a:cs typeface="+mn-cs"/>
              </a:rPr>
              <a:t>heart and soul of pencil and paper RPGs </a:t>
            </a:r>
            <a:r>
              <a:rPr lang="en-US" sz="1200" kern="1200" dirty="0" smtClean="0">
                <a:solidFill>
                  <a:schemeClr val="tx1"/>
                </a:solidFill>
                <a:latin typeface="+mn-lt"/>
                <a:ea typeface="+mn-ea"/>
                <a:cs typeface="+mn-cs"/>
              </a:rPr>
              <a:t>is—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3768467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date, the</a:t>
            </a:r>
            <a:r>
              <a:rPr lang="en-US" sz="1200" kern="1200" baseline="0" dirty="0" smtClean="0">
                <a:solidFill>
                  <a:schemeClr val="tx1"/>
                </a:solidFill>
                <a:latin typeface="+mn-lt"/>
                <a:ea typeface="+mn-ea"/>
                <a:cs typeface="+mn-cs"/>
              </a:rPr>
              <a:t> fifth edition appears to be a success. </a:t>
            </a:r>
            <a:r>
              <a:rPr lang="en-US" sz="1200" kern="1200" dirty="0" smtClean="0">
                <a:solidFill>
                  <a:schemeClr val="tx1"/>
                </a:solidFill>
                <a:latin typeface="+mn-lt"/>
                <a:ea typeface="+mn-ea"/>
                <a:cs typeface="+mn-cs"/>
              </a:rPr>
              <a:t>That fidelity to the classic D&amp;D experience has created a </a:t>
            </a:r>
            <a:r>
              <a:rPr lang="en-US" sz="1200" kern="1200" dirty="0" smtClean="0">
                <a:solidFill>
                  <a:schemeClr val="tx1"/>
                </a:solidFill>
                <a:latin typeface="+mn-lt"/>
                <a:ea typeface="+mn-ea"/>
                <a:cs typeface="+mn-cs"/>
              </a:rPr>
              <a:t>streamlined game </a:t>
            </a:r>
            <a:r>
              <a:rPr lang="en-US" sz="1200" kern="1200" dirty="0" smtClean="0">
                <a:solidFill>
                  <a:schemeClr val="tx1"/>
                </a:solidFill>
                <a:latin typeface="+mn-lt"/>
                <a:ea typeface="+mn-ea"/>
                <a:cs typeface="+mn-cs"/>
              </a:rPr>
              <a:t>that new players can </a:t>
            </a:r>
            <a:r>
              <a:rPr lang="en-US" sz="1200" kern="1200" dirty="0" smtClean="0">
                <a:solidFill>
                  <a:schemeClr val="tx1"/>
                </a:solidFill>
                <a:latin typeface="+mn-lt"/>
                <a:ea typeface="+mn-ea"/>
                <a:cs typeface="+mn-cs"/>
              </a:rPr>
              <a:t>learn easily and </a:t>
            </a:r>
            <a:r>
              <a:rPr lang="en-US" sz="1200" kern="1200" dirty="0" smtClean="0">
                <a:solidFill>
                  <a:schemeClr val="tx1"/>
                </a:solidFill>
                <a:latin typeface="+mn-lt"/>
                <a:ea typeface="+mn-ea"/>
                <a:cs typeface="+mn-cs"/>
              </a:rPr>
              <a:t>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a:t>
            </a:r>
            <a:r>
              <a:rPr lang="en-US" sz="1200" kern="1200" dirty="0" smtClean="0">
                <a:solidFill>
                  <a:schemeClr val="tx1"/>
                </a:solidFill>
                <a:latin typeface="+mn-lt"/>
                <a:ea typeface="+mn-ea"/>
                <a:cs typeface="+mn-cs"/>
              </a:rPr>
              <a:t>. Some values that may come out of mistakes could be… [read values aloud]</a:t>
            </a:r>
          </a:p>
          <a:p>
            <a:r>
              <a:rPr lang="en-US" sz="1200" kern="1200" dirty="0" smtClean="0">
                <a:solidFill>
                  <a:schemeClr val="tx1"/>
                </a:solidFill>
                <a:latin typeface="+mn-lt"/>
                <a:ea typeface="+mn-ea"/>
                <a:cs typeface="+mn-cs"/>
              </a:rPr>
              <a:t>----- Meeting Notes (3/5/15 17:20) -----</a:t>
            </a:r>
          </a:p>
          <a:p>
            <a:r>
              <a:rPr lang="en-US" sz="1200" kern="1200" dirty="0" smtClean="0">
                <a:solidFill>
                  <a:schemeClr val="tx1"/>
                </a:solidFill>
                <a:latin typeface="+mn-lt"/>
                <a:ea typeface="+mn-ea"/>
                <a:cs typeface="+mn-cs"/>
              </a:rPr>
              <a:t>Diverse?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a:t>
            </a:r>
            <a:r>
              <a:rPr lang="en-US" sz="1200" kern="1200" dirty="0" smtClean="0">
                <a:solidFill>
                  <a:schemeClr val="tx1"/>
                </a:solidFill>
                <a:latin typeface="+mn-lt"/>
                <a:ea typeface="+mn-ea"/>
                <a:cs typeface="+mn-cs"/>
              </a:rPr>
              <a:t>silly in the context of higher education, </a:t>
            </a:r>
            <a:r>
              <a:rPr lang="en-US" sz="1200" kern="1200" dirty="0" smtClean="0">
                <a:solidFill>
                  <a:schemeClr val="tx1"/>
                </a:solidFill>
                <a:latin typeface="+mn-lt"/>
                <a:ea typeface="+mn-ea"/>
                <a:cs typeface="+mn-cs"/>
              </a:rPr>
              <a:t>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Or it </a:t>
            </a:r>
            <a:r>
              <a:rPr lang="en-US" sz="1200" kern="1200" dirty="0" smtClean="0">
                <a:solidFill>
                  <a:schemeClr val="tx1"/>
                </a:solidFill>
                <a:latin typeface="+mn-lt"/>
                <a:ea typeface="+mn-ea"/>
                <a:cs typeface="+mn-cs"/>
              </a:rPr>
              <a:t>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 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a:t>
            </a:r>
            <a:r>
              <a:rPr lang="en-US" sz="1200" kern="1200" baseline="0" dirty="0" smtClean="0">
                <a:solidFill>
                  <a:schemeClr val="tx1"/>
                </a:solidFill>
                <a:latin typeface="+mn-lt"/>
                <a:ea typeface="+mn-ea"/>
                <a:cs typeface="+mn-cs"/>
              </a:rPr>
              <a:t>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a:t>
            </a:r>
            <a:r>
              <a:rPr lang="en-US" sz="1200" kern="1200" baseline="0" dirty="0" smtClean="0">
                <a:solidFill>
                  <a:schemeClr val="tx1"/>
                </a:solidFill>
                <a:latin typeface="+mn-lt"/>
                <a:ea typeface="+mn-ea"/>
                <a:cs typeface="+mn-cs"/>
              </a:rPr>
              <a:t>all was said and done, he and his co-workers had strung together 10 kilometers worth of chain mail rings. </a:t>
            </a:r>
            <a:r>
              <a:rPr lang="en-US" sz="1200" kern="1200" baseline="0" dirty="0" smtClean="0">
                <a:solidFill>
                  <a:schemeClr val="tx1"/>
                </a:solidFill>
                <a:latin typeface="+mn-lt"/>
                <a:ea typeface="+mn-ea"/>
                <a:cs typeface="+mn-cs"/>
              </a:rPr>
              <a:t>That’s enough </a:t>
            </a:r>
            <a:r>
              <a:rPr lang="en-US" sz="1200" kern="1200" baseline="0" dirty="0" smtClean="0">
                <a:solidFill>
                  <a:schemeClr val="tx1"/>
                </a:solidFill>
                <a:latin typeface="+mn-lt"/>
                <a:ea typeface="+mn-ea"/>
                <a:cs typeface="+mn-cs"/>
              </a:rPr>
              <a:t>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your website is live.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clear that both the artists</a:t>
            </a:r>
            <a:r>
              <a:rPr lang="en-US" sz="1200" kern="1200" baseline="0" dirty="0" smtClean="0">
                <a:solidFill>
                  <a:schemeClr val="tx1"/>
                </a:solidFill>
                <a:latin typeface="+mn-lt"/>
                <a:ea typeface="+mn-ea"/>
                <a:cs typeface="+mn-cs"/>
              </a:rPr>
              <a:t> and the director </a:t>
            </a:r>
            <a:r>
              <a:rPr lang="en-US" sz="1200" kern="1200" dirty="0" smtClean="0">
                <a:solidFill>
                  <a:schemeClr val="tx1"/>
                </a:solidFill>
                <a:latin typeface="+mn-lt"/>
                <a:ea typeface="+mn-ea"/>
                <a:cs typeface="+mn-cs"/>
              </a:rPr>
              <a:t>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2875622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will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you’ve established your core values, it’s time to put your words into action. At this point you want to start to filter your decisions through your values. This </a:t>
            </a:r>
            <a:r>
              <a:rPr lang="en-US" baseline="0" dirty="0" smtClean="0"/>
              <a:t>can be hard because </a:t>
            </a:r>
            <a:r>
              <a:rPr lang="en-US" baseline="0" dirty="0" smtClean="0"/>
              <a:t>you’re going to butt heads with people who are used to getting their </a:t>
            </a:r>
            <a:r>
              <a:rPr lang="en-US" baseline="0" dirty="0" smtClean="0"/>
              <a:t>way.</a:t>
            </a:r>
          </a:p>
          <a:p>
            <a:endParaRPr lang="en-US" baseline="0" dirty="0" smtClean="0"/>
          </a:p>
          <a:p>
            <a:r>
              <a:rPr lang="en-US" baseline="0" dirty="0" smtClean="0"/>
              <a:t>You’ll </a:t>
            </a:r>
            <a:r>
              <a:rPr lang="en-US" baseline="0" dirty="0" smtClean="0"/>
              <a:t>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I’ll give you some</a:t>
            </a:r>
            <a:r>
              <a:rPr lang="en-US" sz="1200" kern="1200" baseline="0" dirty="0" smtClean="0">
                <a:solidFill>
                  <a:schemeClr val="tx1"/>
                </a:solidFill>
                <a:latin typeface="+mn-lt"/>
                <a:ea typeface="+mn-ea"/>
                <a:cs typeface="+mn-cs"/>
              </a:rPr>
              <a:t> examples for each of our values. </a:t>
            </a:r>
            <a:r>
              <a:rPr lang="en-US" sz="1200" kern="1200" dirty="0" smtClean="0">
                <a:solidFill>
                  <a:schemeClr val="tx1"/>
                </a:solidFill>
                <a:latin typeface="+mn-lt"/>
                <a:ea typeface="+mn-ea"/>
                <a:cs typeface="+mn-cs"/>
              </a:rPr>
              <a:t>For </a:t>
            </a:r>
            <a:r>
              <a:rPr lang="en-US" sz="1200" kern="1200" dirty="0" smtClean="0">
                <a:solidFill>
                  <a:schemeClr val="tx1"/>
                </a:solidFill>
                <a:latin typeface="+mn-lt"/>
                <a:ea typeface="+mn-ea"/>
                <a:cs typeface="+mn-cs"/>
              </a:rPr>
              <a:t>Evergreen’s web team, we determined the following </a:t>
            </a:r>
            <a:r>
              <a:rPr lang="en-US" sz="1200" kern="1200" dirty="0" smtClean="0">
                <a:solidFill>
                  <a:schemeClr val="tx1"/>
                </a:solidFill>
                <a:latin typeface="+mn-lt"/>
                <a:ea typeface="+mn-ea"/>
                <a:cs typeface="+mn-cs"/>
              </a:rPr>
              <a:t>four: </a:t>
            </a:r>
            <a:r>
              <a:rPr lang="en-US" sz="1200" kern="1200" dirty="0" smtClean="0">
                <a:solidFill>
                  <a:schemeClr val="tx1"/>
                </a:solidFill>
                <a:latin typeface="+mn-lt"/>
                <a:ea typeface="+mn-ea"/>
                <a:cs typeface="+mn-cs"/>
              </a:rPr>
              <a:t>user-</a:t>
            </a:r>
            <a:r>
              <a:rPr lang="en-US" sz="1200" kern="1200" dirty="0" smtClean="0">
                <a:solidFill>
                  <a:schemeClr val="tx1"/>
                </a:solidFill>
                <a:latin typeface="+mn-lt"/>
                <a:ea typeface="+mn-ea"/>
                <a:cs typeface="+mn-cs"/>
              </a:rPr>
              <a:t>focused, </a:t>
            </a:r>
            <a:r>
              <a:rPr lang="en-US" sz="1200" kern="1200" dirty="0" smtClean="0">
                <a:solidFill>
                  <a:schemeClr val="tx1"/>
                </a:solidFill>
                <a:latin typeface="+mn-lt"/>
                <a:ea typeface="+mn-ea"/>
                <a:cs typeface="+mn-cs"/>
              </a:rPr>
              <a:t>data-</a:t>
            </a:r>
            <a:r>
              <a:rPr lang="en-US" sz="1200" kern="1200" dirty="0" smtClean="0">
                <a:solidFill>
                  <a:schemeClr val="tx1"/>
                </a:solidFill>
                <a:latin typeface="+mn-lt"/>
                <a:ea typeface="+mn-ea"/>
                <a:cs typeface="+mn-cs"/>
              </a:rPr>
              <a:t>driven, simplified, </a:t>
            </a:r>
            <a:r>
              <a:rPr lang="en-US" sz="1200" kern="1200" dirty="0" smtClean="0">
                <a:solidFill>
                  <a:schemeClr val="tx1"/>
                </a:solidFill>
                <a:latin typeface="+mn-lt"/>
                <a:ea typeface="+mn-ea"/>
                <a:cs typeface="+mn-cs"/>
              </a:rPr>
              <a:t>and iterative</a:t>
            </a:r>
            <a:r>
              <a:rPr lang="en-US"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a:t>
            </a:r>
            <a:r>
              <a:rPr lang="en-US" sz="1200" kern="1200" dirty="0" smtClean="0">
                <a:solidFill>
                  <a:schemeClr val="tx1"/>
                </a:solidFill>
                <a:latin typeface="+mn-lt"/>
                <a:ea typeface="+mn-ea"/>
                <a:cs typeface="+mn-cs"/>
              </a:rPr>
              <a:t>the first </a:t>
            </a:r>
            <a:r>
              <a:rPr lang="en-US" sz="1200" kern="1200" dirty="0" smtClean="0">
                <a:solidFill>
                  <a:schemeClr val="tx1"/>
                </a:solidFill>
                <a:latin typeface="+mn-lt"/>
                <a:ea typeface="+mn-ea"/>
                <a:cs typeface="+mn-cs"/>
              </a:rPr>
              <a:t>example of how we</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walked the walk.</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a:t>
            </a:r>
            <a:r>
              <a:rPr lang="en-US" sz="1200" kern="1200" dirty="0" smtClean="0">
                <a:solidFill>
                  <a:schemeClr val="tx1"/>
                </a:solidFill>
                <a:latin typeface="+mn-lt"/>
                <a:ea typeface="+mn-ea"/>
                <a:cs typeface="+mn-cs"/>
              </a:rPr>
              <a:t>we redesigned our primary navigation, we didn’t want to hide important navigation behind a hamburger</a:t>
            </a:r>
            <a:r>
              <a:rPr lang="en-US" sz="1200" kern="1200" baseline="0" dirty="0" smtClean="0">
                <a:solidFill>
                  <a:schemeClr val="tx1"/>
                </a:solidFill>
                <a:latin typeface="+mn-lt"/>
                <a:ea typeface="+mn-ea"/>
                <a:cs typeface="+mn-cs"/>
              </a:rPr>
              <a:t> menu. </a:t>
            </a:r>
            <a:r>
              <a:rPr lang="en-US" sz="1200" kern="1200" baseline="0" dirty="0" smtClean="0">
                <a:solidFill>
                  <a:schemeClr val="tx1"/>
                </a:solidFill>
                <a:latin typeface="+mn-lt"/>
                <a:ea typeface="+mn-ea"/>
                <a:cs typeface="+mn-cs"/>
              </a:rPr>
              <a:t>According to Apple’s Human Interface Guidelines, on </a:t>
            </a:r>
            <a:r>
              <a:rPr lang="en-US" sz="1200" kern="1200" baseline="0" dirty="0" smtClean="0">
                <a:solidFill>
                  <a:schemeClr val="tx1"/>
                </a:solidFill>
                <a:latin typeface="+mn-lt"/>
                <a:ea typeface="+mn-ea"/>
                <a:cs typeface="+mn-cs"/>
              </a:rPr>
              <a:t>a mobile device, there</a:t>
            </a:r>
            <a:r>
              <a:rPr lang="en-US" sz="1200" kern="1200" dirty="0" smtClean="0">
                <a:solidFill>
                  <a:schemeClr val="tx1"/>
                </a:solidFill>
                <a:latin typeface="+mn-lt"/>
                <a:ea typeface="+mn-ea"/>
                <a:cs typeface="+mn-cs"/>
              </a:rPr>
              <a:t>’s only room for </a:t>
            </a:r>
            <a:r>
              <a:rPr lang="en-US" sz="1200" kern="1200" dirty="0" smtClean="0">
                <a:solidFill>
                  <a:schemeClr val="tx1"/>
                </a:solidFill>
                <a:latin typeface="+mn-lt"/>
                <a:ea typeface="+mn-ea"/>
                <a:cs typeface="+mn-cs"/>
              </a:rPr>
              <a:t>[five links], </a:t>
            </a:r>
            <a:r>
              <a:rPr lang="en-US" sz="1200" kern="1200" dirty="0" smtClean="0">
                <a:solidFill>
                  <a:schemeClr val="tx1"/>
                </a:solidFill>
                <a:latin typeface="+mn-lt"/>
                <a:ea typeface="+mn-ea"/>
                <a:cs typeface="+mn-cs"/>
              </a:rPr>
              <a:t>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a:t>
            </a:r>
            <a:r>
              <a:rPr lang="en-US" sz="1200" kern="1200" baseline="0" dirty="0" smtClean="0">
                <a:solidFill>
                  <a:schemeClr val="tx1"/>
                </a:solidFill>
                <a:latin typeface="+mn-lt"/>
                <a:ea typeface="+mn-ea"/>
                <a:cs typeface="+mn-cs"/>
              </a:rPr>
              <a:t>prioritize.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a:t>
            </a:r>
            <a:r>
              <a:rPr lang="en-US" sz="1200" kern="1200" baseline="0" dirty="0" smtClean="0">
                <a:solidFill>
                  <a:schemeClr val="tx1"/>
                </a:solidFill>
                <a:latin typeface="+mn-lt"/>
                <a:ea typeface="+mn-ea"/>
                <a:cs typeface="+mn-cs"/>
              </a:rPr>
              <a:t>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questions focuses on the product or </a:t>
            </a:r>
            <a:r>
              <a:rPr lang="en-US" sz="1200" kern="1200" baseline="0" dirty="0" smtClean="0">
                <a:solidFill>
                  <a:schemeClr val="tx1"/>
                </a:solidFill>
                <a:latin typeface="+mn-lt"/>
                <a:ea typeface="+mn-ea"/>
                <a:cs typeface="+mn-cs"/>
              </a:rPr>
              <a:t>the desires of the content owners; they’re not relevant to the needs of prospective students.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a:t>
            </a:r>
            <a:r>
              <a:rPr lang="en-US" sz="1200" kern="1200" baseline="0" dirty="0" smtClean="0">
                <a:solidFill>
                  <a:schemeClr val="tx1"/>
                </a:solidFill>
                <a:latin typeface="+mn-lt"/>
                <a:ea typeface="+mn-ea"/>
                <a:cs typeface="+mn-cs"/>
              </a:rPr>
              <a:t>concede that the needs of prospective students outweigh their own desire to be one click off the homepage.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 </a:t>
            </a:r>
            <a:r>
              <a:rPr lang="en-US" sz="1200" kern="1200" baseline="0" dirty="0" smtClean="0">
                <a:solidFill>
                  <a:schemeClr val="tx1"/>
                </a:solidFill>
                <a:latin typeface="+mn-lt"/>
                <a:ea typeface="+mn-ea"/>
                <a:cs typeface="+mn-cs"/>
              </a:rPr>
              <a:t>that’s </a:t>
            </a:r>
            <a:r>
              <a:rPr lang="en-US" sz="1200" kern="1200" baseline="0" dirty="0" smtClean="0">
                <a:solidFill>
                  <a:schemeClr val="tx1"/>
                </a:solidFill>
                <a:latin typeface="+mn-lt"/>
                <a:ea typeface="+mn-ea"/>
                <a:cs typeface="+mn-cs"/>
              </a:rPr>
              <a:t>one way we </a:t>
            </a:r>
            <a:r>
              <a:rPr lang="en-US" sz="1200" kern="1200" baseline="0" dirty="0" smtClean="0">
                <a:solidFill>
                  <a:schemeClr val="tx1"/>
                </a:solidFill>
                <a:latin typeface="+mn-lt"/>
                <a:ea typeface="+mn-ea"/>
                <a:cs typeface="+mn-cs"/>
              </a:rPr>
              <a:t>demonstrated one of our core values.</a:t>
            </a:r>
          </a:p>
          <a:p>
            <a:r>
              <a:rPr lang="en-US" sz="1200" kern="1200" baseline="0" dirty="0" smtClean="0">
                <a:solidFill>
                  <a:schemeClr val="tx1"/>
                </a:solidFill>
                <a:latin typeface="+mn-lt"/>
                <a:ea typeface="+mn-ea"/>
                <a:cs typeface="+mn-cs"/>
              </a:rPr>
              <a:t>----- Meeting Notes (3/5/15 17:20) -----</a:t>
            </a:r>
          </a:p>
          <a:p>
            <a:r>
              <a:rPr lang="en-US" sz="1200" kern="1200" baseline="0" dirty="0" smtClean="0">
                <a:solidFill>
                  <a:schemeClr val="tx1"/>
                </a:solidFill>
                <a:latin typeface="+mn-lt"/>
                <a:ea typeface="+mn-ea"/>
                <a:cs typeface="+mn-cs"/>
              </a:rPr>
              <a:t>one click away.</a:t>
            </a:r>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another example.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a:t>
            </a:r>
            <a:r>
              <a:rPr lang="en-US" sz="1200" kern="1200" dirty="0" smtClean="0">
                <a:solidFill>
                  <a:schemeClr val="tx1"/>
                </a:solidFill>
                <a:latin typeface="+mn-lt"/>
                <a:ea typeface="+mn-ea"/>
                <a:cs typeface="+mn-cs"/>
              </a:rPr>
              <a:t>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a:t>
            </a:r>
            <a:r>
              <a:rPr lang="en-US" sz="1200" kern="1200" baseline="0" dirty="0" smtClean="0">
                <a:solidFill>
                  <a:schemeClr val="tx1"/>
                </a:solidFill>
                <a:latin typeface="+mn-lt"/>
                <a:ea typeface="+mn-ea"/>
                <a:cs typeface="+mn-cs"/>
              </a:rPr>
              <a:t>the highest paid person in the room?</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[Reveal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endParaRPr lang="en-US" baseline="0" dirty="0" smtClean="0"/>
          </a:p>
          <a:p>
            <a:r>
              <a:rPr lang="en-US" baseline="0" dirty="0" smtClean="0"/>
              <a:t>Prospective students clearly </a:t>
            </a:r>
            <a:r>
              <a:rPr lang="en-US" baseline="0" dirty="0" smtClean="0"/>
              <a:t>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a:t>
            </a:r>
            <a:r>
              <a:rPr lang="en-US" dirty="0" smtClean="0"/>
              <a:t>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But here’s the thing. Once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prospective </a:t>
            </a:r>
            <a:r>
              <a:rPr lang="en-US" sz="1200" kern="1200" dirty="0" smtClean="0">
                <a:solidFill>
                  <a:schemeClr val="tx1"/>
                </a:solidFill>
                <a:latin typeface="+mn-lt"/>
                <a:ea typeface="+mn-ea"/>
                <a:cs typeface="+mn-cs"/>
              </a:rPr>
              <a:t>students </a:t>
            </a:r>
            <a:r>
              <a:rPr lang="en-US" sz="1200" kern="1200" dirty="0" smtClean="0">
                <a:solidFill>
                  <a:schemeClr val="tx1"/>
                </a:solidFill>
                <a:latin typeface="+mn-lt"/>
                <a:ea typeface="+mn-ea"/>
                <a:cs typeface="+mn-cs"/>
              </a:rPr>
              <a:t>are on</a:t>
            </a:r>
            <a:r>
              <a:rPr lang="en-US" sz="1200" kern="1200" baseline="0" dirty="0" smtClean="0">
                <a:solidFill>
                  <a:schemeClr val="tx1"/>
                </a:solidFill>
                <a:latin typeface="+mn-lt"/>
                <a:ea typeface="+mn-ea"/>
                <a:cs typeface="+mn-cs"/>
              </a:rPr>
              <a:t> the site, they need </a:t>
            </a:r>
            <a:r>
              <a:rPr lang="en-US" sz="1200" kern="1200" dirty="0" smtClean="0">
                <a:solidFill>
                  <a:schemeClr val="tx1"/>
                </a:solidFill>
                <a:latin typeface="+mn-lt"/>
                <a:ea typeface="+mn-ea"/>
                <a:cs typeface="+mn-cs"/>
              </a:rPr>
              <a:t>to </a:t>
            </a:r>
            <a:r>
              <a:rPr lang="en-US" sz="1200" kern="1200" dirty="0" smtClean="0">
                <a:solidFill>
                  <a:schemeClr val="tx1"/>
                </a:solidFill>
                <a:latin typeface="+mn-lt"/>
                <a:ea typeface="+mn-ea"/>
                <a:cs typeface="+mn-cs"/>
              </a:rPr>
              <a:t>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r>
              <a:rPr lang="en-US"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a:t>
            </a:r>
            <a:r>
              <a:rPr lang="en-US" sz="1200" kern="1200" dirty="0" smtClean="0">
                <a:solidFill>
                  <a:schemeClr val="tx1"/>
                </a:solidFill>
                <a:latin typeface="+mn-lt"/>
                <a:ea typeface="+mn-ea"/>
                <a:cs typeface="+mn-cs"/>
              </a:rPr>
              <a:t>value.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a:t>
            </a:r>
            <a:r>
              <a:rPr lang="en-US" sz="1200" kern="1200" dirty="0" smtClean="0">
                <a:solidFill>
                  <a:schemeClr val="tx1"/>
                </a:solidFill>
                <a:latin typeface="+mn-lt"/>
                <a:ea typeface="+mn-ea"/>
                <a:cs typeface="+mn-cs"/>
              </a:rPr>
              <a:t>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a:t>
            </a:r>
            <a:r>
              <a:rPr lang="en-US" sz="1200" kern="1200" dirty="0" smtClean="0">
                <a:solidFill>
                  <a:schemeClr val="tx1"/>
                </a:solidFill>
                <a:latin typeface="+mn-lt"/>
                <a:ea typeface="+mn-ea"/>
                <a:cs typeface="+mn-cs"/>
              </a:rPr>
              <a:t>the trends. </a:t>
            </a:r>
            <a:r>
              <a:rPr lang="en-US" sz="1200" kern="1200" dirty="0" smtClean="0">
                <a:solidFill>
                  <a:schemeClr val="tx1"/>
                </a:solidFill>
                <a:latin typeface="+mn-lt"/>
                <a:ea typeface="+mn-ea"/>
                <a:cs typeface="+mn-cs"/>
              </a:rPr>
              <a:t>We had taken so long to get it together that by the time we got it all out the door, </a:t>
            </a:r>
            <a:r>
              <a:rPr lang="en-US" sz="1200" kern="1200" dirty="0" smtClean="0">
                <a:solidFill>
                  <a:schemeClr val="tx1"/>
                </a:solidFill>
                <a:latin typeface="+mn-lt"/>
                <a:ea typeface="+mn-ea"/>
                <a:cs typeface="+mn-cs"/>
              </a:rPr>
              <a:t>it wasn’t quite what we wanted.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While it was better than what we had before, we didn’t have a plan for getting the rest of the site updated. It looked nice, but it was one website with</a:t>
            </a:r>
            <a:r>
              <a:rPr lang="en-US" sz="1200" kern="1200" baseline="0" dirty="0" smtClean="0">
                <a:solidFill>
                  <a:schemeClr val="tx1"/>
                </a:solidFill>
                <a:latin typeface="+mn-lt"/>
                <a:ea typeface="+mn-ea"/>
                <a:cs typeface="+mn-cs"/>
              </a:rPr>
              <a:t> two designs, which made learning about the college very hard for the audience we were trying to serve.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a:t>
            </a:r>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a:t>
            </a:r>
            <a:r>
              <a:rPr lang="en-US" baseline="0" dirty="0" smtClean="0"/>
              <a:t>we did is round up some guinea </a:t>
            </a:r>
            <a:r>
              <a:rPr lang="en-US" baseline="0" dirty="0" smtClean="0"/>
              <a:t>pigs. We found some people who </a:t>
            </a:r>
            <a:r>
              <a:rPr lang="en-US" baseline="0" dirty="0" smtClean="0"/>
              <a:t>already trusted our </a:t>
            </a:r>
            <a:r>
              <a:rPr lang="en-US" baseline="0" dirty="0" smtClean="0"/>
              <a:t>process, others who were simply eager to help, and others who were just too tempted to get in on the ground floor of the redesign.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made it clear that not everything was going to go smoothly at first. We tried our fledgling processes </a:t>
            </a:r>
            <a:r>
              <a:rPr lang="en-US" baseline="0" dirty="0" smtClean="0"/>
              <a:t>out on </a:t>
            </a:r>
            <a:r>
              <a:rPr lang="en-US" baseline="0" dirty="0" smtClean="0"/>
              <a:t>them, figured out what worked, and redesigned the things </a:t>
            </a:r>
            <a:r>
              <a:rPr lang="en-US" baseline="0" dirty="0" smtClean="0"/>
              <a:t>that </a:t>
            </a:r>
            <a:r>
              <a:rPr lang="en-US" baseline="0" dirty="0" smtClean="0"/>
              <a:t>didn’t. These guinea pigs helped us create a portfolio of success stories.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communication step works hand-in-hand with the previous step, demonstration. The more you show how your core value win, the easier it is to get others to understand your process. And the more you share your victories with your clients, the more opportunities you’ll have to rack up new successes.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You’ll repeat and refining your processes as you go along.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Meeting Notes (3/5/15 17:20)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Grammar</a:t>
            </a:r>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showing</a:t>
            </a:r>
            <a:r>
              <a:rPr lang="en-US" baseline="0" dirty="0" smtClean="0"/>
              <a:t> our wins to senior staff and the reasons why they worked, we built up much-needed trust and we turned them into advocates for us. Yes, we got VPs to be our advocates! Our process for establishing victories were then filtered back down to their staff, and as we’ve been working with them, our base of advocates grows. This means fewer angry emails in our inbox when big changes came.</a:t>
            </a:r>
          </a:p>
          <a:p>
            <a:r>
              <a:rPr lang="en-US" baseline="0" dirty="0" smtClean="0"/>
              <a:t>----- Meeting Notes (3/5/15 17:20) -----</a:t>
            </a:r>
          </a:p>
          <a:p>
            <a:r>
              <a:rPr lang="en-US" baseline="0" dirty="0" smtClean="0"/>
              <a:t>Grammar!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25007820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process the bedrock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our success: </a:t>
            </a:r>
            <a:r>
              <a:rPr lang="en-US" sz="1200" kern="1200" dirty="0" smtClean="0">
                <a:solidFill>
                  <a:schemeClr val="tx1"/>
                </a:solidFill>
                <a:latin typeface="+mn-lt"/>
                <a:ea typeface="+mn-ea"/>
                <a:cs typeface="+mn-cs"/>
              </a:rPr>
              <a:t>we go back to this well time </a:t>
            </a:r>
            <a:r>
              <a:rPr lang="en-US" sz="1200" kern="1200" dirty="0" smtClean="0">
                <a:solidFill>
                  <a:schemeClr val="tx1"/>
                </a:solidFill>
                <a:latin typeface="+mn-lt"/>
                <a:ea typeface="+mn-ea"/>
                <a:cs typeface="+mn-cs"/>
              </a:rPr>
              <a:t>and time </a:t>
            </a:r>
            <a:r>
              <a:rPr lang="en-US" sz="1200" kern="1200" dirty="0" smtClean="0">
                <a:solidFill>
                  <a:schemeClr val="tx1"/>
                </a:solidFill>
                <a:latin typeface="+mn-lt"/>
                <a:ea typeface="+mn-ea"/>
                <a:cs typeface="+mn-cs"/>
              </a:rPr>
              <a:t>again. When we’re approached about a change that we might not know how to handle, we ask ourselves how it stacks up against our core </a:t>
            </a:r>
            <a:r>
              <a:rPr lang="en-US" sz="1200" kern="1200" dirty="0" smtClean="0">
                <a:solidFill>
                  <a:schemeClr val="tx1"/>
                </a:solidFill>
                <a:latin typeface="+mn-lt"/>
                <a:ea typeface="+mn-ea"/>
                <a:cs typeface="+mn-cs"/>
              </a:rPr>
              <a:t>values and make a decision from there. </a:t>
            </a:r>
            <a:r>
              <a:rPr lang="en-US" sz="1200" kern="1200" dirty="0" smtClean="0">
                <a:solidFill>
                  <a:schemeClr val="tx1"/>
                </a:solidFill>
                <a:latin typeface="+mn-lt"/>
                <a:ea typeface="+mn-ea"/>
                <a:cs typeface="+mn-cs"/>
              </a:rPr>
              <a:t>It really is a point of pride for us.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Meeting Notes (3/5/15 17:20)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is the bedrock</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a:t>
            </a:r>
            <a:r>
              <a:rPr lang="en-US" baseline="0" dirty="0" smtClean="0"/>
              <a:t>email from your staff.</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say: Is </a:t>
            </a:r>
            <a:r>
              <a:rPr lang="en-US" sz="1200" kern="1200" dirty="0" smtClean="0">
                <a:solidFill>
                  <a:schemeClr val="tx1"/>
                </a:solidFill>
                <a:latin typeface="+mn-lt"/>
                <a:ea typeface="+mn-ea"/>
                <a:cs typeface="+mn-cs"/>
              </a:rPr>
              <a:t>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this get us good results?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 It’s not going to stop someone from getting mad at you—</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84</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But it helps generate understanding! Honestly, are YOU going</a:t>
            </a:r>
            <a:r>
              <a:rPr lang="en-US" sz="1200" kern="1200" baseline="0" dirty="0" smtClean="0">
                <a:solidFill>
                  <a:schemeClr val="tx1"/>
                </a:solidFill>
                <a:latin typeface="+mn-lt"/>
                <a:ea typeface="+mn-ea"/>
                <a:cs typeface="+mn-cs"/>
              </a:rPr>
              <a:t> to be the one to tell Captain America his values are wrong?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smtClean="0"/>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 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Demonstrating]</a:t>
            </a:r>
            <a:r>
              <a:rPr lang="en-US" sz="1200" kern="1200" baseline="0" dirty="0" smtClean="0">
                <a:solidFill>
                  <a:schemeClr val="tx1"/>
                </a:solidFill>
                <a:latin typeface="+mn-lt"/>
                <a:ea typeface="+mn-ea"/>
                <a:cs typeface="+mn-cs"/>
              </a:rPr>
              <a:t> them will allow you to work in a way that’s defensible and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And communication] will set the expectations and bring everyone up to your level.</a:t>
            </a:r>
          </a:p>
        </p:txBody>
      </p:sp>
      <p:sp>
        <p:nvSpPr>
          <p:cNvPr id="4" name="Slide Number Placeholder 3"/>
          <p:cNvSpPr>
            <a:spLocks noGrp="1"/>
          </p:cNvSpPr>
          <p:nvPr>
            <p:ph type="sldNum" sz="quarter" idx="10"/>
          </p:nvPr>
        </p:nvSpPr>
        <p:spPr/>
        <p:txBody>
          <a:bodyPr/>
          <a:lstStyle/>
          <a:p>
            <a:fld id="{4132DC5B-8A95-BD4B-B460-41C7DACA6809}" type="slidenum">
              <a:rPr lang="en-US" smtClean="0"/>
              <a:t>86</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it from me. Thank </a:t>
            </a:r>
            <a:r>
              <a:rPr lang="en-US" dirty="0" smtClean="0"/>
              <a:t>you for listening to my</a:t>
            </a:r>
            <a:r>
              <a:rPr lang="en-US" baseline="0" dirty="0" smtClean="0"/>
              <a:t> talk. Again, you can find me on </a:t>
            </a:r>
            <a:r>
              <a:rPr lang="en-US" baseline="0" dirty="0" smtClean="0"/>
              <a:t>Twitter </a:t>
            </a:r>
            <a:r>
              <a:rPr lang="en-US" baseline="0" dirty="0" smtClean="0"/>
              <a:t>at </a:t>
            </a:r>
            <a:r>
              <a:rPr lang="en-US" baseline="0" dirty="0" err="1" smtClean="0"/>
              <a:t>revoltpuppy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(3/4/15 09:45) -----</a:t>
            </a:r>
          </a:p>
          <a:p>
            <a:r>
              <a:rPr lang="en-US" dirty="0" smtClean="0"/>
              <a:t>X Broad </a:t>
            </a:r>
            <a:r>
              <a:rPr lang="en-US" dirty="0"/>
              <a:t>team vs. small team—determine who is critical.</a:t>
            </a:r>
          </a:p>
          <a:p>
            <a:r>
              <a:rPr lang="en-US" dirty="0" smtClean="0"/>
              <a:t>X These </a:t>
            </a:r>
            <a:r>
              <a:rPr lang="en-US" dirty="0"/>
              <a:t>are your team's core values, not the college's core values. Get to that earlier.</a:t>
            </a:r>
          </a:p>
          <a:p>
            <a:r>
              <a:rPr lang="en-US" dirty="0" smtClean="0"/>
              <a:t>X See </a:t>
            </a:r>
            <a:r>
              <a:rPr lang="en-US" dirty="0"/>
              <a:t>our core values earlier? Let me show you, then we'll get back to that later. These are ours; yours may be different.</a:t>
            </a:r>
          </a:p>
          <a:p>
            <a:r>
              <a:rPr lang="en-US" dirty="0" smtClean="0"/>
              <a:t>X We're </a:t>
            </a:r>
            <a:r>
              <a:rPr lang="en-US" dirty="0"/>
              <a:t>talking about other people.</a:t>
            </a:r>
          </a:p>
          <a:p>
            <a:endParaRPr lang="en-US" dirty="0" smtClean="0"/>
          </a:p>
          <a:p>
            <a:r>
              <a:rPr lang="en-US" dirty="0" smtClean="0"/>
              <a:t>X Outline </a:t>
            </a:r>
            <a:r>
              <a:rPr lang="en-US" dirty="0"/>
              <a:t>at the beginning.</a:t>
            </a:r>
          </a:p>
          <a:p>
            <a:r>
              <a:rPr lang="en-US" dirty="0" smtClean="0"/>
              <a:t>X Roman </a:t>
            </a:r>
            <a:r>
              <a:rPr lang="en-US" dirty="0"/>
              <a:t>numberals should be bullets.</a:t>
            </a:r>
          </a:p>
          <a:p>
            <a:r>
              <a:rPr lang="en-US" dirty="0" smtClean="0"/>
              <a:t>X Don't </a:t>
            </a:r>
            <a:r>
              <a:rPr lang="en-US" dirty="0"/>
              <a:t>"settle" political battles—anticipate and minimize.</a:t>
            </a:r>
          </a:p>
          <a:p>
            <a:r>
              <a:rPr lang="en-US" dirty="0"/>
              <a:t>Primary goal is to enroll students. We went with a recruitment focused perspective.</a:t>
            </a:r>
          </a:p>
          <a:p>
            <a:r>
              <a:rPr lang="en-US" dirty="0" smtClean="0"/>
              <a:t>X Remove </a:t>
            </a:r>
            <a:r>
              <a:rPr lang="en-US" dirty="0"/>
              <a:t>expletives.</a:t>
            </a:r>
          </a:p>
          <a:p>
            <a:r>
              <a:rPr lang="en-US" dirty="0" smtClean="0"/>
              <a:t>X D</a:t>
            </a:r>
            <a:r>
              <a:rPr lang="en-US" dirty="0"/>
              <a:t>&amp;D is a little long.</a:t>
            </a:r>
          </a:p>
          <a:p>
            <a:r>
              <a:rPr lang="en-US" dirty="0" smtClean="0"/>
              <a:t>X </a:t>
            </a:r>
            <a:r>
              <a:rPr lang="en-US" dirty="0" err="1" smtClean="0"/>
              <a:t>Misatkes</a:t>
            </a:r>
            <a:r>
              <a:rPr lang="en-US" dirty="0" smtClean="0"/>
              <a:t> </a:t>
            </a:r>
            <a:r>
              <a:rPr lang="en-US" dirty="0"/>
              <a:t>is ng.</a:t>
            </a:r>
          </a:p>
          <a:p>
            <a:r>
              <a:rPr lang="en-US" dirty="0" smtClean="0"/>
              <a:t>X Accents </a:t>
            </a:r>
            <a:r>
              <a:rPr lang="en-US" dirty="0"/>
              <a:t>are ng.</a:t>
            </a:r>
          </a:p>
          <a:p>
            <a:r>
              <a:rPr lang="en-US" dirty="0" smtClean="0"/>
              <a:t>X Five </a:t>
            </a:r>
            <a:r>
              <a:rPr lang="en-US" dirty="0"/>
              <a:t>links isn't universal.</a:t>
            </a:r>
          </a:p>
          <a:p>
            <a:r>
              <a:rPr lang="en-US" dirty="0" smtClean="0"/>
              <a:t>X Evergreen's </a:t>
            </a:r>
            <a:r>
              <a:rPr lang="en-US" dirty="0"/>
              <a:t>Web Team's core values.</a:t>
            </a:r>
          </a:p>
          <a:p>
            <a:endParaRPr lang="en-US" dirty="0"/>
          </a:p>
          <a:p>
            <a:r>
              <a:rPr lang="en-US" dirty="0" smtClean="0"/>
              <a:t>X Anticipate </a:t>
            </a:r>
            <a:r>
              <a:rPr lang="en-US" dirty="0"/>
              <a:t>the problem. Work in a way that's defensible. Then communicate those decisions.</a:t>
            </a:r>
          </a:p>
          <a:p>
            <a:r>
              <a:rPr lang="en-US" dirty="0" smtClean="0"/>
              <a:t>X We </a:t>
            </a:r>
            <a:r>
              <a:rPr lang="en-US" dirty="0"/>
              <a:t>explained to them why so that they could be our advocates.</a:t>
            </a:r>
          </a:p>
          <a:p>
            <a:r>
              <a:rPr lang="en-US" dirty="0" smtClean="0"/>
              <a:t>X Incremental </a:t>
            </a:r>
            <a:r>
              <a:rPr lang="en-US" dirty="0"/>
              <a:t>process.</a:t>
            </a:r>
          </a:p>
          <a:p>
            <a:r>
              <a:rPr lang="en-US" dirty="0" smtClean="0"/>
              <a:t>X Move </a:t>
            </a:r>
            <a:r>
              <a:rPr lang="en-US" dirty="0"/>
              <a:t>guinea pigs to communication section.</a:t>
            </a:r>
          </a:p>
          <a:p>
            <a:r>
              <a:rPr lang="en-US" dirty="0" smtClean="0"/>
              <a:t>X Our </a:t>
            </a:r>
            <a:r>
              <a:rPr lang="en-US" dirty="0"/>
              <a:t>guinea pigs were critical.</a:t>
            </a:r>
          </a:p>
          <a:p>
            <a:endParaRPr lang="en-US" dirty="0"/>
          </a:p>
          <a:p>
            <a:r>
              <a:rPr lang="en-US" dirty="0" smtClean="0"/>
              <a:t>X Base </a:t>
            </a:r>
            <a:r>
              <a:rPr lang="en-US" dirty="0"/>
              <a:t>of advocates grows as you step through the process.</a:t>
            </a:r>
          </a:p>
          <a:p>
            <a:endParaRPr lang="en-US" dirty="0"/>
          </a:p>
          <a:p>
            <a:r>
              <a:rPr lang="en-US" dirty="0" smtClean="0"/>
              <a:t>X Admissions </a:t>
            </a:r>
            <a:r>
              <a:rPr lang="en-US" dirty="0"/>
              <a:t>was better than what we had, but we realized that it wasn't the right way for us.</a:t>
            </a:r>
          </a:p>
          <a:p>
            <a:endParaRPr lang="en-US" dirty="0"/>
          </a:p>
          <a:p>
            <a:r>
              <a:rPr lang="en-US" dirty="0" smtClean="0"/>
              <a:t>X We </a:t>
            </a:r>
            <a:r>
              <a:rPr lang="en-US" dirty="0"/>
              <a:t>got VPs to be our advocates</a:t>
            </a:r>
            <a:r>
              <a:rPr lang="en-US" dirty="0" smtClean="0"/>
              <a:t>.</a:t>
            </a:r>
          </a:p>
          <a:p>
            <a:endParaRPr lang="en-US" dirty="0" smtClean="0"/>
          </a:p>
          <a:p>
            <a:r>
              <a:rPr lang="en-US" dirty="0" smtClean="0"/>
              <a:t>X Start with a slower introduction.</a:t>
            </a:r>
          </a:p>
          <a:p>
            <a:endParaRPr lang="en-US" dirty="0" smtClean="0"/>
          </a:p>
          <a:p>
            <a:r>
              <a:rPr lang="en-US" dirty="0" smtClean="0"/>
              <a:t>X Communication got soft-sold.</a:t>
            </a:r>
            <a:r>
              <a:rPr lang="en-US" baseline="0" dirty="0"/>
              <a:t> </a:t>
            </a:r>
            <a:r>
              <a:rPr lang="en-US" baseline="0" dirty="0" smtClean="0"/>
              <a:t>Communication was at every stage. Make it a loop instead of a linear numbered list.</a:t>
            </a:r>
          </a:p>
          <a:p>
            <a:endParaRPr lang="en-US" baseline="0" dirty="0" smtClean="0"/>
          </a:p>
          <a:p>
            <a:r>
              <a:rPr lang="en-US" baseline="0" dirty="0" smtClean="0"/>
              <a:t>X Do good work. Reduce barriers.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88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a:t>
            </a:r>
            <a:r>
              <a:rPr lang="en-US" baseline="0" dirty="0" smtClean="0"/>
              <a:t>the rest of the emails come in.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70909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2/27/15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2/27/15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2/27/15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2/27/15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2/27/15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emf"/><Relationship Id="rId13" Type="http://schemas.openxmlformats.org/officeDocument/2006/relationships/image" Target="../media/image29.emf"/><Relationship Id="rId14" Type="http://schemas.openxmlformats.org/officeDocument/2006/relationships/image" Target="../media/image30.emf"/><Relationship Id="rId15"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emf"/><Relationship Id="rId9" Type="http://schemas.openxmlformats.org/officeDocument/2006/relationships/image" Target="../media/image25.emf"/><Relationship Id="rId10"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emf"/><Relationship Id="rId5"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6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6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6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68.jpg"/></Relationships>
</file>

<file path=ppt/slides/_rels/slide85.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8.jpg"/><Relationship Id="rId5" Type="http://schemas.openxmlformats.org/officeDocument/2006/relationships/image" Target="../media/image66.jpg"/><Relationship Id="rId6" Type="http://schemas.openxmlformats.org/officeDocument/2006/relationships/image" Target="../media/image67.jpg"/><Relationship Id="rId7" Type="http://schemas.openxmlformats.org/officeDocument/2006/relationships/image" Target="../media/image69.jpg"/><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1181480"/>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3289674"/>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37718"/>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 6 Plus, MacBook Air, Thunderbolt monitor by ekigyu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6533"/>
            <a:ext cx="9144000" cy="6102626"/>
          </a:xfrm>
          <a:prstGeom prst="rect">
            <a:avLst/>
          </a:prstGeom>
        </p:spPr>
      </p:pic>
    </p:spTree>
    <p:extLst>
      <p:ext uri="{BB962C8B-B14F-4D97-AF65-F5344CB8AC3E}">
        <p14:creationId xmlns:p14="http://schemas.microsoft.com/office/powerpoint/2010/main" val="943247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081804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0"/>
            <a:ext cx="10007600" cy="564064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87" y="133351"/>
            <a:ext cx="4906026" cy="4876799"/>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0" y="2523067"/>
            <a:ext cx="307777" cy="2482857"/>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47" y="409060"/>
            <a:ext cx="6848906" cy="4325380"/>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04766"/>
            <a:ext cx="3166534" cy="4733968"/>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Minimize political battles</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Look to your goals</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Impress your boss</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Learn from mistakes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164951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a:t>
            </a:r>
            <a:r>
              <a:rPr lang="en-US" sz="8000" dirty="0" smtClean="0">
                <a:solidFill>
                  <a:srgbClr val="FFFFFF"/>
                </a:solidFill>
                <a:latin typeface="Avenir Black"/>
                <a:cs typeface="Avenir Black"/>
              </a:rPr>
              <a:t>will help you </a:t>
            </a:r>
            <a:r>
              <a:rPr lang="en-US" sz="8000" dirty="0" smtClean="0">
                <a:solidFill>
                  <a:srgbClr val="FFFFFF"/>
                </a:solidFill>
                <a:latin typeface="Avenir Black"/>
                <a:cs typeface="Avenir Black"/>
              </a:rPr>
              <a:t>minimize political </a:t>
            </a:r>
            <a:r>
              <a:rPr lang="en-US" sz="8000" dirty="0" smtClean="0">
                <a:solidFill>
                  <a:srgbClr val="FFFFFF"/>
                </a:solidFill>
                <a:latin typeface="Avenir Black"/>
                <a:cs typeface="Avenir Black"/>
              </a:rPr>
              <a:t>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66054" y="1535858"/>
            <a:ext cx="3987146" cy="2664450"/>
          </a:xfrm>
          <a:prstGeom prst="rect">
            <a:avLst/>
          </a:prstGeom>
        </p:spPr>
      </p:pic>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Examine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stretch>
            <a:fillRect/>
          </a:stretch>
        </p:blipFill>
        <p:spPr>
          <a:xfrm>
            <a:off x="6570943" y="1977123"/>
            <a:ext cx="1118407" cy="584923"/>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descr="113255-Mozilla.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descr="3198-Sony.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7452" y="2759334"/>
            <a:ext cx="1335856" cy="1328934"/>
          </a:xfrm>
          <a:prstGeom prst="rect">
            <a:avLst/>
          </a:prstGeom>
        </p:spPr>
      </p:pic>
      <p:pic>
        <p:nvPicPr>
          <p:cNvPr id="12" name="Picture 11"/>
          <p:cNvPicPr>
            <a:picLocks noChangeAspect="1"/>
          </p:cNvPicPr>
          <p:nvPr/>
        </p:nvPicPr>
        <p:blipFill>
          <a:blip r:embed="rId12"/>
          <a:stretch>
            <a:fillRect/>
          </a:stretch>
        </p:blipFill>
        <p:spPr>
          <a:xfrm>
            <a:off x="7876575" y="2681562"/>
            <a:ext cx="843143" cy="843143"/>
          </a:xfrm>
          <a:prstGeom prst="rect">
            <a:avLst/>
          </a:prstGeom>
        </p:spPr>
      </p:pic>
      <p:pic>
        <p:nvPicPr>
          <p:cNvPr id="14" name="Picture 13" descr="6082-Yandex.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2" cy="1333616"/>
          </a:xfrm>
          <a:prstGeom prst="rect">
            <a:avLst/>
          </a:prstGeom>
        </p:spPr>
      </p:pic>
      <p:pic>
        <p:nvPicPr>
          <p:cNvPr id="15" name="Picture 14"/>
          <p:cNvPicPr>
            <a:picLocks noChangeAspect="1"/>
          </p:cNvPicPr>
          <p:nvPr/>
        </p:nvPicPr>
        <p:blipFill>
          <a:blip r:embed="rId14"/>
          <a:stretch>
            <a:fillRect/>
          </a:stretch>
        </p:blipFill>
        <p:spPr>
          <a:xfrm>
            <a:off x="3993652" y="4288020"/>
            <a:ext cx="2463800" cy="3302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6"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631033"/>
            <a:ext cx="3167266" cy="1086767"/>
          </a:xfrm>
          <a:prstGeom prst="rect">
            <a:avLst/>
          </a:prstGeom>
        </p:spPr>
      </p:pic>
      <p:pic>
        <p:nvPicPr>
          <p:cNvPr id="7" name="Picture 6"/>
          <p:cNvPicPr>
            <a:picLocks noChangeAspect="1"/>
          </p:cNvPicPr>
          <p:nvPr/>
        </p:nvPicPr>
        <p:blipFill>
          <a:blip r:embed="rId4"/>
          <a:stretch>
            <a:fillRect/>
          </a:stretch>
        </p:blipFill>
        <p:spPr>
          <a:xfrm>
            <a:off x="1004906" y="2129020"/>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1249499"/>
            <a:ext cx="2504554" cy="3390979"/>
          </a:xfrm>
          <a:prstGeom prst="rect">
            <a:avLst/>
          </a:prstGeom>
        </p:spPr>
      </p:pic>
      <p:sp>
        <p:nvSpPr>
          <p:cNvPr id="5" name="TextBox 4"/>
          <p:cNvSpPr txBox="1"/>
          <p:nvPr/>
        </p:nvSpPr>
        <p:spPr>
          <a:xfrm>
            <a:off x="457200" y="613780"/>
            <a:ext cx="5750292"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Examine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920"/>
            <a:ext cx="10016114" cy="6660841"/>
          </a:xfrm>
          <a:prstGeom prst="rect">
            <a:avLst/>
          </a:prstGeom>
        </p:spPr>
      </p:pic>
      <p:sp>
        <p:nvSpPr>
          <p:cNvPr id="4" name="TextBox 3"/>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Company </a:t>
            </a:r>
            <a:r>
              <a:rPr lang="en-US" sz="4000" dirty="0" smtClean="0">
                <a:solidFill>
                  <a:srgbClr val="FFFFFF"/>
                </a:solidFill>
                <a:latin typeface="Avenir Black"/>
                <a:cs typeface="Avenir Black"/>
              </a:rPr>
              <a:t>vision</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Strategic </a:t>
            </a:r>
            <a:r>
              <a:rPr lang="en-US" sz="4000" dirty="0">
                <a:solidFill>
                  <a:srgbClr val="FFFFFF"/>
                </a:solidFill>
                <a:latin typeface="Avenir Black"/>
                <a:cs typeface="Avenir Black"/>
              </a:rPr>
              <a:t>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Product</a:t>
            </a:r>
            <a:r>
              <a:rPr lang="en-US" sz="4000" dirty="0" smtClean="0">
                <a:solidFill>
                  <a:srgbClr val="FFFFFF"/>
                </a:solidFill>
                <a:latin typeface="Avenir Black"/>
                <a:cs typeface="Avenir Black"/>
              </a:rPr>
              <a:t>-focused</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Sales</a:t>
            </a:r>
            <a:r>
              <a:rPr lang="en-US" sz="4000" dirty="0" smtClean="0">
                <a:solidFill>
                  <a:srgbClr val="FFFFFF"/>
                </a:solidFill>
                <a:latin typeface="Avenir Black"/>
                <a:cs typeface="Avenir Black"/>
              </a:rPr>
              <a:t>-focused</a:t>
            </a:r>
            <a:endParaRPr lang="en-US" sz="4000" dirty="0">
              <a:solidFill>
                <a:srgbClr val="FFFFFF"/>
              </a:solidFill>
              <a:latin typeface="Avenir Black"/>
              <a:cs typeface="Avenir Black"/>
            </a:endParaRPr>
          </a:p>
        </p:txBody>
      </p:sp>
      <p:sp>
        <p:nvSpPr>
          <p:cNvPr id="3" name="TextBox 2"/>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What </a:t>
            </a:r>
            <a:r>
              <a:rPr lang="en-US" sz="7200" dirty="0" smtClean="0">
                <a:solidFill>
                  <a:srgbClr val="FFFFFF"/>
                </a:solidFill>
                <a:latin typeface="Avenir Black"/>
                <a:cs typeface="Avenir Black"/>
              </a:rPr>
              <a:t>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945360"/>
            <a:ext cx="3656814" cy="1931348"/>
          </a:xfrm>
          <a:prstGeom prst="rect">
            <a:avLst/>
          </a:prstGeom>
        </p:spPr>
      </p:pic>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500" fill="hold"/>
                                        <p:tgtEl>
                                          <p:spTgt spid="175"/>
                                        </p:tgtEl>
                                        <p:attrNameLst>
                                          <p:attrName>ppt_x</p:attrName>
                                        </p:attrNameLst>
                                      </p:cBhvr>
                                      <p:tavLst>
                                        <p:tav tm="0">
                                          <p:val>
                                            <p:strVal val="0-#ppt_w/2"/>
                                          </p:val>
                                        </p:tav>
                                        <p:tav tm="100000">
                                          <p:val>
                                            <p:strVal val="#ppt_x"/>
                                          </p:val>
                                        </p:tav>
                                      </p:tavLst>
                                    </p:anim>
                                    <p:anim calcmode="lin" valueType="num">
                                      <p:cBhvr additive="base">
                                        <p:cTn id="29" dur="5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Compelling</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Interactive</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Creat</a:t>
            </a:r>
            <a:r>
              <a:rPr lang="en-US" sz="4000" dirty="0" smtClean="0">
                <a:solidFill>
                  <a:srgbClr val="FFFFFF"/>
                </a:solidFill>
                <a:latin typeface="Avenir Black"/>
                <a:cs typeface="Avenir Black"/>
              </a:rPr>
              <a:t>e </a:t>
            </a:r>
            <a:r>
              <a:rPr lang="en-US" sz="4000" dirty="0" smtClean="0">
                <a:solidFill>
                  <a:srgbClr val="FFFFFF"/>
                </a:solidFill>
                <a:latin typeface="Avenir Black"/>
                <a:cs typeface="Avenir Black"/>
              </a:rPr>
              <a:t>Teachable Moments</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Always </a:t>
            </a:r>
            <a:r>
              <a:rPr lang="en-US" sz="4000" dirty="0">
                <a:solidFill>
                  <a:srgbClr val="FFFFFF"/>
                </a:solidFill>
                <a:latin typeface="Avenir Black"/>
                <a:cs typeface="Avenir Black"/>
              </a:rPr>
              <a:t>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Learn from your </a:t>
            </a:r>
            <a:r>
              <a:rPr lang="en-US" sz="8000" dirty="0" err="1" smtClean="0">
                <a:solidFill>
                  <a:srgbClr val="FFFFFF"/>
                </a:solidFill>
                <a:latin typeface="Avenir Black"/>
                <a:cs typeface="Avenir Black"/>
              </a:rPr>
              <a:t>misatkes</a:t>
            </a:r>
            <a:endParaRPr lang="en-US" sz="8000" dirty="0">
              <a:solidFill>
                <a:srgbClr val="FFFFFF"/>
              </a:solidFill>
              <a:latin typeface="Avenir Black"/>
              <a:cs typeface="Avenir Black"/>
            </a:endParaRPr>
          </a:p>
        </p:txBody>
      </p:sp>
      <p:sp>
        <p:nvSpPr>
          <p:cNvPr id="2" name="Curved Up Arrow 1"/>
          <p:cNvSpPr/>
          <p:nvPr/>
        </p:nvSpPr>
        <p:spPr>
          <a:xfrm flipH="1">
            <a:off x="2031999" y="3555121"/>
            <a:ext cx="982133" cy="356480"/>
          </a:xfrm>
          <a:prstGeom prst="curved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516466"/>
            <a:ext cx="5155534" cy="5155534"/>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000000"/>
                </a:solidFill>
                <a:latin typeface="Chaparral Pro"/>
                <a:cs typeface="Chaparral Pro"/>
              </a:rPr>
              <a:t>Determining Core Values: Learn </a:t>
            </a:r>
            <a:r>
              <a:rPr lang="en-US" sz="2000" i="1" dirty="0" smtClean="0">
                <a:solidFill>
                  <a:srgbClr val="000000"/>
                </a:solidFill>
                <a:latin typeface="Chaparral Pro"/>
                <a:cs typeface="Chaparral Pro"/>
              </a:rPr>
              <a:t>From Your </a:t>
            </a:r>
            <a:r>
              <a:rPr lang="en-US" sz="2000" i="1" dirty="0" smtClean="0">
                <a:solidFill>
                  <a:srgbClr val="000000"/>
                </a:solidFill>
                <a:latin typeface="Chaparral Pro"/>
                <a:cs typeface="Chaparral Pro"/>
              </a:rPr>
              <a:t>Mistakes</a:t>
            </a:r>
            <a:endParaRPr lang="en-US" sz="2000" i="1" dirty="0">
              <a:solidFill>
                <a:srgbClr val="000000"/>
              </a:solidFill>
              <a:latin typeface="Chaparral Pro"/>
              <a:cs typeface="Chaparral Pro"/>
            </a:endParaRPr>
          </a:p>
        </p:txBody>
      </p:sp>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smtClean="0">
                <a:solidFill>
                  <a:srgbClr val="FFFFFF"/>
                </a:solidFill>
                <a:latin typeface="Chaparral Pro"/>
                <a:cs typeface="Chaparral Pro"/>
              </a:rPr>
              <a:t>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smtClean="0">
                <a:solidFill>
                  <a:srgbClr val="FFFFFF"/>
                </a:solidFill>
                <a:latin typeface="Chaparral Pro"/>
                <a:cs typeface="Chaparral Pro"/>
              </a:rPr>
              <a:t>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5" name="Oval Callout 4"/>
          <p:cNvSpPr/>
          <p:nvPr/>
        </p:nvSpPr>
        <p:spPr>
          <a:xfrm>
            <a:off x="1446727" y="878579"/>
            <a:ext cx="1622104" cy="899032"/>
          </a:xfrm>
          <a:prstGeom prst="wedgeEllipseCallout">
            <a:avLst>
              <a:gd name="adj1" fmla="val -31272"/>
              <a:gd name="adj2" fmla="val 78510"/>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43441" y="978880"/>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953485" y="864682"/>
            <a:ext cx="1804438" cy="1011907"/>
          </a:xfrm>
          <a:prstGeom prst="wedgeEllipseCallout">
            <a:avLst>
              <a:gd name="adj1" fmla="val -43825"/>
              <a:gd name="adj2" fmla="val 6333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4026936" y="89582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bad Latin</a:t>
            </a:r>
            <a:r>
              <a:rPr lang="en-US" dirty="0" smtClean="0">
                <a:latin typeface="Noteworthy Light"/>
                <a:cs typeface="Noteworthy Light"/>
              </a:rPr>
              <a:t>.</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smtClean="0">
                <a:solidFill>
                  <a:srgbClr val="FFFFFF"/>
                </a:solidFill>
                <a:latin typeface="Chaparral Pro"/>
                <a:cs typeface="Chaparral Pro"/>
              </a:rPr>
              <a:t>Mistakes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d-blow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867"/>
            <a:ext cx="9144000" cy="9144000"/>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smtClean="0">
                <a:solidFill>
                  <a:srgbClr val="FFFFFF"/>
                </a:solidFill>
                <a:latin typeface="Chaparral Pro"/>
                <a:cs typeface="Chaparral Pro"/>
              </a:rPr>
              <a:t>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7182575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1113447"/>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1313305"/>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smtClean="0">
                <a:solidFill>
                  <a:srgbClr val="FFFFFF"/>
                </a:solidFill>
                <a:latin typeface="Chaparral Pro"/>
                <a:cs typeface="Chaparral Pro"/>
              </a:rPr>
              <a:t>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Respectful</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Honest</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Empathetic</a:t>
            </a:r>
            <a:r>
              <a:rPr lang="en-US" sz="4000" dirty="0">
                <a:solidFill>
                  <a:srgbClr val="FFFFFF"/>
                </a:solidFill>
                <a:latin typeface="Avenir Black"/>
                <a:cs typeface="Avenir Black"/>
              </a:rPr>
              <a:t/>
            </a:r>
            <a:br>
              <a:rPr lang="en-US" sz="4000" dirty="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Rock </a:t>
            </a:r>
            <a:r>
              <a:rPr lang="en-US" sz="4000" dirty="0" smtClean="0">
                <a:solidFill>
                  <a:srgbClr val="FFFFFF"/>
                </a:solidFill>
                <a:latin typeface="Avenir Black"/>
                <a:cs typeface="Avenir Black"/>
              </a:rPr>
              <a:t>Solid </a:t>
            </a:r>
            <a:r>
              <a:rPr lang="en-US" sz="4000" dirty="0" smtClean="0">
                <a:solidFill>
                  <a:srgbClr val="FFFFFF"/>
                </a:solidFill>
                <a:latin typeface="Avenir Black"/>
                <a:cs typeface="Avenir Black"/>
              </a:rPr>
              <a:t>Dependability</a:t>
            </a:r>
            <a:endParaRPr lang="en-US" sz="4000" dirty="0">
              <a:solidFill>
                <a:srgbClr val="FFFFFF"/>
              </a:solidFill>
              <a:latin typeface="Avenir Black"/>
              <a:cs typeface="Avenir Black"/>
            </a:endParaRPr>
          </a:p>
        </p:txBody>
      </p:sp>
      <p:sp>
        <p:nvSpPr>
          <p:cNvPr id="5" name="TextBox 4"/>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a:t>
            </a:r>
            <a:r>
              <a:rPr lang="en-US" sz="8000" dirty="0" smtClean="0">
                <a:solidFill>
                  <a:srgbClr val="FFFFFF"/>
                </a:solidFill>
                <a:latin typeface="Avenir Black"/>
                <a:cs typeface="Avenir Black"/>
              </a:rPr>
              <a:t>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
        <p:nvSpPr>
          <p:cNvPr id="5" name="TextBox 4"/>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191340"/>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Mad as a </a:t>
            </a:r>
            <a:r>
              <a:rPr lang="en-US" sz="4000" dirty="0" err="1" smtClean="0">
                <a:solidFill>
                  <a:srgbClr val="FFFFFF"/>
                </a:solidFill>
                <a:latin typeface="Avenir Black"/>
                <a:cs typeface="Avenir Black"/>
              </a:rPr>
              <a:t>meathammer</a:t>
            </a:r>
            <a:r>
              <a:rPr lang="en-US" sz="4000" dirty="0" smtClean="0">
                <a:solidFill>
                  <a:srgbClr val="FFFFFF"/>
                </a:solidFill>
                <a:latin typeface="Avenir Black"/>
                <a:cs typeface="Avenir Black"/>
              </a:rPr>
              <a:t>. But I love it.”</a:t>
            </a:r>
          </a:p>
          <a:p>
            <a:pPr algn="l"/>
            <a:endParaRPr lang="en-US" sz="4000" dirty="0">
              <a:solidFill>
                <a:srgbClr val="FFFFFF"/>
              </a:solidFill>
              <a:latin typeface="Avenir Black"/>
              <a:cs typeface="Avenir Black"/>
            </a:endParaRPr>
          </a:p>
          <a:p>
            <a:pPr algn="l"/>
            <a:r>
              <a:rPr lang="en-US" sz="2000" dirty="0" smtClean="0">
                <a:solidFill>
                  <a:srgbClr val="FFFFFF"/>
                </a:solidFill>
                <a:latin typeface="Avenir Black"/>
                <a:cs typeface="Avenir Black"/>
              </a:rPr>
              <a:t>Carl Payne, chain mail technician</a:t>
            </a:r>
            <a:endParaRPr lang="en-US" sz="2000" dirty="0">
              <a:solidFill>
                <a:srgbClr val="FFFFFF"/>
              </a:solidFill>
              <a:latin typeface="Avenir Black"/>
              <a:cs typeface="Avenir Black"/>
            </a:endParaRPr>
          </a:p>
        </p:txBody>
      </p:sp>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3" name="Rectangle 2"/>
          <p:cNvSpPr/>
          <p:nvPr/>
        </p:nvSpPr>
        <p:spPr>
          <a:xfrm>
            <a:off x="875617" y="3003034"/>
            <a:ext cx="441146" cy="400110"/>
          </a:xfrm>
          <a:prstGeom prst="rect">
            <a:avLst/>
          </a:prstGeom>
        </p:spPr>
        <p:txBody>
          <a:bodyPr wrap="none">
            <a:spAutoFit/>
          </a:bodyPr>
          <a:lstStyle/>
          <a:p>
            <a:r>
              <a:rPr lang="en-US" sz="2000" dirty="0">
                <a:solidFill>
                  <a:srgbClr val="FFFFFF"/>
                </a:solidFill>
                <a:latin typeface="Avenir Black"/>
                <a:cs typeface="Avenir Black"/>
              </a:rPr>
              <a:t>—</a:t>
            </a:r>
            <a:endParaRPr lang="en-US" sz="2000" dirty="0"/>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
        <p:nvSpPr>
          <p:cNvPr id="5" name="Title 3"/>
          <p:cNvSpPr txBox="1">
            <a:spLocks/>
          </p:cNvSpPr>
          <p:nvPr/>
        </p:nvSpPr>
        <p:spPr>
          <a:xfrm>
            <a:off x="457200" y="1809817"/>
            <a:ext cx="8229600" cy="15238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9600" dirty="0" smtClean="0">
                <a:solidFill>
                  <a:schemeClr val="bg1"/>
                </a:solidFill>
                <a:latin typeface="Avenir Black"/>
                <a:cs typeface="Avenir Black"/>
              </a:rPr>
              <a:t>★ </a:t>
            </a:r>
            <a:r>
              <a:rPr lang="en-US" sz="9600" dirty="0" smtClean="0">
                <a:solidFill>
                  <a:srgbClr val="FFFFFF"/>
                </a:solidFill>
                <a:latin typeface="Avenir Black"/>
                <a:cs typeface="Avenir Black"/>
              </a:rPr>
              <a:t>Craft</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65412721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Fashionable</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Cool</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Newsworthy</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Attractive </a:t>
            </a:r>
            <a:r>
              <a:rPr lang="en-US" sz="4000" dirty="0" smtClean="0">
                <a:solidFill>
                  <a:srgbClr val="FFFFFF"/>
                </a:solidFill>
                <a:latin typeface="Avenir Black"/>
                <a:cs typeface="Avenir Black"/>
              </a:rPr>
              <a:t>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3877985"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a:t>
            </a:r>
            <a:r>
              <a:rPr lang="en-US" sz="2000" i="1" dirty="0" smtClean="0">
                <a:solidFill>
                  <a:srgbClr val="FFFFFF"/>
                </a:solidFill>
                <a:latin typeface="Chaparral Pro"/>
                <a:cs typeface="Chaparral Pro"/>
              </a:rPr>
              <a:t>Value: User-Focused</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436" y="1159934"/>
            <a:ext cx="2303130" cy="4081380"/>
          </a:xfrm>
          <a:prstGeom prst="rect">
            <a:avLst/>
          </a:prstGeom>
        </p:spPr>
      </p:pic>
      <p:cxnSp>
        <p:nvCxnSpPr>
          <p:cNvPr id="4" name="Straight Arrow Connector 3"/>
          <p:cNvCxnSpPr/>
          <p:nvPr/>
        </p:nvCxnSpPr>
        <p:spPr>
          <a:xfrm flipV="1">
            <a:off x="2455333" y="2091268"/>
            <a:ext cx="1354667" cy="330199"/>
          </a:xfrm>
          <a:prstGeom prst="straightConnector1">
            <a:avLst/>
          </a:prstGeom>
          <a:ln>
            <a:solidFill>
              <a:schemeClr val="bg1"/>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a:t>
            </a:r>
            <a:r>
              <a:rPr lang="en-US" sz="4000" dirty="0">
                <a:solidFill>
                  <a:srgbClr val="FFFFFF"/>
                </a:solidFill>
                <a:latin typeface="Avenir Black"/>
                <a:cs typeface="Avenir Black"/>
              </a:rPr>
              <a:t>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Should </a:t>
            </a:r>
            <a:r>
              <a:rPr lang="en-US" sz="4000" dirty="0">
                <a:solidFill>
                  <a:srgbClr val="FFFFFF"/>
                </a:solidFill>
                <a:latin typeface="Avenir Black"/>
                <a:cs typeface="Avenir Black"/>
              </a:rPr>
              <a:t>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User</a:t>
            </a:r>
            <a:r>
              <a:rPr lang="en-US" sz="8000" dirty="0" smtClean="0">
                <a:solidFill>
                  <a:srgbClr val="FFFFFF"/>
                </a:solidFill>
                <a:latin typeface="Avenir Black"/>
                <a:cs typeface="Avenir Black"/>
              </a:rPr>
              <a:t>-focused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677193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Data</a:t>
            </a:r>
            <a:r>
              <a:rPr lang="en-US" sz="8000" dirty="0" smtClean="0">
                <a:solidFill>
                  <a:srgbClr val="FFFFFF"/>
                </a:solidFill>
                <a:latin typeface="Avenir Black"/>
                <a:cs typeface="Avenir Black"/>
              </a:rPr>
              <a:t>-driven</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Simplified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Iterative</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2" name="Picture 1" descr="Juan Carlos the Guinea Pig by Garen 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10154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Garen</a:t>
            </a:r>
            <a:r>
              <a:rPr lang="en-US" sz="800" dirty="0" smtClean="0">
                <a:solidFill>
                  <a:srgbClr val="FFFFFF"/>
                </a:solidFill>
                <a:latin typeface="Avenir Light"/>
                <a:cs typeface="Avenir Light"/>
              </a:rPr>
              <a:t> M</a:t>
            </a:r>
            <a:endParaRPr lang="en-US" sz="800" dirty="0">
              <a:solidFill>
                <a:srgbClr val="FFFFFF"/>
              </a:solidFill>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a:t>
            </a:r>
            <a:r>
              <a:rPr lang="en-US" sz="2000" i="1" dirty="0" smtClean="0">
                <a:solidFill>
                  <a:srgbClr val="FFFFFF"/>
                </a:solidFill>
                <a:latin typeface="Chaparral Pro"/>
                <a:cs typeface="Chaparral Pro"/>
              </a:rPr>
              <a:t>Core </a:t>
            </a:r>
            <a:r>
              <a:rPr lang="en-US" sz="2000" i="1" dirty="0" smtClean="0">
                <a:solidFill>
                  <a:srgbClr val="FFFFFF"/>
                </a:solidFill>
                <a:latin typeface="Chaparral Pro"/>
                <a:cs typeface="Chaparral Pro"/>
              </a:rPr>
              <a:t>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5434" y="3432198"/>
            <a:ext cx="5173133" cy="1621366"/>
          </a:xfrm>
          <a:prstGeom prst="ellipse">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Communicate</a:t>
            </a:r>
            <a:endParaRPr lang="en-US" sz="4000" dirty="0">
              <a:latin typeface="Avenir Black"/>
              <a:cs typeface="Avenir Black"/>
            </a:endParaRPr>
          </a:p>
        </p:txBody>
      </p:sp>
      <p:sp>
        <p:nvSpPr>
          <p:cNvPr id="8" name="Oval 7"/>
          <p:cNvSpPr/>
          <p:nvPr/>
        </p:nvSpPr>
        <p:spPr>
          <a:xfrm>
            <a:off x="1985434" y="1760030"/>
            <a:ext cx="5173133" cy="1621366"/>
          </a:xfrm>
          <a:prstGeom prst="ellipse">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Demonstrate</a:t>
            </a:r>
            <a:endParaRPr lang="en-US" sz="4000" dirty="0">
              <a:latin typeface="Avenir Black"/>
              <a:cs typeface="Avenir Black"/>
            </a:endParaRPr>
          </a:p>
        </p:txBody>
      </p:sp>
      <p:sp>
        <p:nvSpPr>
          <p:cNvPr id="9" name="Bent Arrow 8"/>
          <p:cNvSpPr/>
          <p:nvPr/>
        </p:nvSpPr>
        <p:spPr>
          <a:xfrm rot="18900000">
            <a:off x="1217201" y="2853724"/>
            <a:ext cx="1134533" cy="1058334"/>
          </a:xfrm>
          <a:prstGeom prst="bentArrow">
            <a:avLst/>
          </a:prstGeom>
          <a:gradFill>
            <a:gsLst>
              <a:gs pos="0">
                <a:srgbClr val="492C5D"/>
              </a:gs>
              <a:gs pos="100000">
                <a:srgbClr val="4C081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8100000">
            <a:off x="6830484" y="2921464"/>
            <a:ext cx="1134533" cy="1058334"/>
          </a:xfrm>
          <a:prstGeom prst="bentArrow">
            <a:avLst/>
          </a:prstGeom>
          <a:gradFill flip="none" rotWithShape="1">
            <a:gsLst>
              <a:gs pos="100000">
                <a:srgbClr val="492C5D"/>
              </a:gs>
              <a:gs pos="0">
                <a:srgbClr val="4C081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5434" y="84667"/>
            <a:ext cx="5173133" cy="1621366"/>
          </a:xfrm>
          <a:prstGeom prst="ellipse">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Determine</a:t>
            </a:r>
            <a:endParaRPr lang="en-US" sz="4000" dirty="0">
              <a:latin typeface="Avenir Black"/>
              <a:cs typeface="Avenir Black"/>
            </a:endParaRPr>
          </a:p>
        </p:txBody>
      </p:sp>
    </p:spTree>
    <p:extLst>
      <p:ext uri="{BB962C8B-B14F-4D97-AF65-F5344CB8AC3E}">
        <p14:creationId xmlns:p14="http://schemas.microsoft.com/office/powerpoint/2010/main" val="116380336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ccess Kid by Laney Gri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5884"/>
            <a:ext cx="9144001" cy="6081117"/>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smtClean="0">
                <a:latin typeface="Avenir Light"/>
                <a:cs typeface="Avenir Light"/>
              </a:rPr>
              <a:t>Laney </a:t>
            </a:r>
            <a:r>
              <a:rPr lang="en-US" sz="800" dirty="0" err="1" smtClean="0">
                <a:latin typeface="Avenir Light"/>
                <a:cs typeface="Avenir Light"/>
              </a:rPr>
              <a:t>Griner</a:t>
            </a:r>
            <a:endParaRPr lang="en-US" sz="800" dirty="0">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379965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
        <p:nvSpPr>
          <p:cNvPr id="7" name="TextBox 6"/>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a:t>
            </a:r>
            <a:r>
              <a:rPr lang="en-US" sz="2000" i="1" dirty="0" smtClean="0">
                <a:solidFill>
                  <a:schemeClr val="bg1"/>
                </a:solidFill>
                <a:latin typeface="Chaparral Pro"/>
                <a:cs typeface="Chaparral Pro"/>
              </a:rPr>
              <a:t>Y</a:t>
            </a:r>
            <a:r>
              <a:rPr lang="en-US" sz="2000" i="1" dirty="0" smtClean="0">
                <a:latin typeface="Chaparral Pro"/>
                <a:cs typeface="Chaparral Pro"/>
              </a:rPr>
              <a:t>our Core Values</a:t>
            </a:r>
            <a:endParaRPr lang="en-US" sz="2000" i="1" dirty="0">
              <a:latin typeface="Chaparral Pro"/>
              <a:cs typeface="Chaparral Pro"/>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good for the user?</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Will this get good </a:t>
            </a:r>
            <a:r>
              <a:rPr lang="en-US" sz="8000" dirty="0" smtClean="0">
                <a:solidFill>
                  <a:srgbClr val="FFFFFF"/>
                </a:solidFill>
                <a:latin typeface="Avenir Black"/>
                <a:cs typeface="Avenir Black"/>
              </a:rPr>
              <a:t>results?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just the right info?</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better than what we have?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pic>
        <p:nvPicPr>
          <p:cNvPr id="3" name="Picture 2" descr="captain-america.jpg"/>
          <p:cNvPicPr>
            <a:picLocks noChangeAspect="1"/>
          </p:cNvPicPr>
          <p:nvPr/>
        </p:nvPicPr>
        <p:blipFill rotWithShape="1">
          <a:blip r:embed="rId7">
            <a:extLst>
              <a:ext uri="{28A0092B-C50C-407E-A947-70E740481C1C}">
                <a14:useLocalDpi xmlns:a14="http://schemas.microsoft.com/office/drawing/2010/main" val="0"/>
              </a:ext>
            </a:extLst>
          </a:blip>
          <a:srcRect r="6746" b="11111"/>
          <a:stretch/>
        </p:blipFill>
        <p:spPr>
          <a:xfrm>
            <a:off x="3011305" y="285750"/>
            <a:ext cx="3121390" cy="4572000"/>
          </a:xfrm>
          <a:prstGeom prst="rect">
            <a:avLst/>
          </a:prstGeom>
          <a:effectLst>
            <a:outerShdw blurRad="50800" dist="38100" dir="2700000" algn="tl" rotWithShape="0">
              <a:srgbClr val="492C5D">
                <a:alpha val="40000"/>
              </a:srgbClr>
            </a:outerShdw>
          </a:effectLst>
        </p:spPr>
      </p:pic>
      <p:sp>
        <p:nvSpPr>
          <p:cNvPr id="7" name="TextBox 6"/>
          <p:cNvSpPr txBox="1"/>
          <p:nvPr/>
        </p:nvSpPr>
        <p:spPr>
          <a:xfrm>
            <a:off x="8772290" y="1710268"/>
            <a:ext cx="307777" cy="3295656"/>
          </a:xfrm>
          <a:prstGeom prst="rect">
            <a:avLst/>
          </a:prstGeom>
          <a:noFill/>
        </p:spPr>
        <p:txBody>
          <a:bodyPr vert="vert270" wrap="square" rtlCol="0">
            <a:spAutoFit/>
          </a:bodyPr>
          <a:lstStyle/>
          <a:p>
            <a:r>
              <a:rPr lang="en-US" sz="800" dirty="0" smtClean="0">
                <a:solidFill>
                  <a:srgbClr val="FFFFFF"/>
                </a:solidFill>
                <a:latin typeface="Avenir Light"/>
                <a:cs typeface="Avenir Light"/>
              </a:rPr>
              <a:t>Property of Marvel. Painting by Greg &amp; Tim Hildebrandt.</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pic>
        <p:nvPicPr>
          <p:cNvPr id="3" name="Picture 2"/>
          <p:cNvPicPr>
            <a:picLocks noChangeAspect="1"/>
          </p:cNvPicPr>
          <p:nvPr/>
        </p:nvPicPr>
        <p:blipFill>
          <a:blip r:embed="rId3"/>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23138</TotalTime>
  <Words>6554</Words>
  <Application>Microsoft Macintosh PowerPoint</Application>
  <PresentationFormat>On-screen Show (16:9)</PresentationFormat>
  <Paragraphs>884</Paragraphs>
  <Slides>88</Slides>
  <Notes>87</Notes>
  <HiddenSlides>1</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PowerPoint Presentation</vt:lpstr>
      <vt:lpstr>PowerPoint Presentation</vt:lpstr>
      <vt:lpstr>What will help you minimize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 Utility</vt:lpstr>
      <vt:lpstr>★ Company vision ★ Strategic plan ★ Product-focused ★ Sales-focused</vt:lpstr>
      <vt:lpstr>What will help your organization achieve its goal?</vt:lpstr>
      <vt:lpstr>PowerPoint Presentation</vt:lpstr>
      <vt:lpstr>Priceline: 52 taps over 102 s</vt:lpstr>
      <vt:lpstr>★ Speed</vt:lpstr>
      <vt:lpstr>★ Compelling ★ Interactive ★ Create Teachable Moments ★ Always be Closing</vt:lpstr>
      <vt:lpstr>Learn from your misatkes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Fidelity</vt:lpstr>
      <vt:lpstr>★ Respectful ★ Honest ★ Empathetic ★ Rock Solid Dependability</vt:lpstr>
      <vt:lpstr>What motivates your boss?</vt:lpstr>
      <vt:lpstr>PowerPoint Presentation</vt:lpstr>
      <vt:lpstr>PowerPoint Presentation</vt:lpstr>
      <vt:lpstr>PowerPoint Presentation</vt:lpstr>
      <vt:lpstr>PowerPoint Presentation</vt:lpstr>
      <vt:lpstr>PowerPoint Presentation</vt:lpstr>
      <vt:lpstr>PowerPoint Presentation</vt:lpstr>
      <vt:lpstr>★ Fashionable ★ Cool ★ Newsworthy ★ Attractive to advertisers</vt:lpstr>
      <vt:lpstr>2. Demonstrate Your Core Values</vt:lpstr>
      <vt:lpstr>PowerPoint Presentation</vt:lpstr>
      <vt:lpstr>PowerPoint Presentation</vt:lpstr>
      <vt:lpstr>PowerPoint Presentation</vt:lpstr>
      <vt:lpstr>PowerPoint Presentation</vt:lpstr>
      <vt:lpstr>★ User-focused</vt:lpstr>
      <vt:lpstr>PowerPoint Presentation</vt:lpstr>
      <vt:lpstr>★ Data-driven</vt:lpstr>
      <vt:lpstr>PowerPoint Presentation</vt:lpstr>
      <vt:lpstr>★ Simplified</vt:lpstr>
      <vt:lpstr>PowerPoint Presentation</vt:lpstr>
      <vt:lpstr>PowerPoint Presentation</vt:lpstr>
      <vt:lpstr>★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386</cp:revision>
  <dcterms:created xsi:type="dcterms:W3CDTF">2015-02-13T20:02:15Z</dcterms:created>
  <dcterms:modified xsi:type="dcterms:W3CDTF">2015-03-06T01:20:56Z</dcterms:modified>
</cp:coreProperties>
</file>